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48" r:id="rId2"/>
    <p:sldId id="349" r:id="rId3"/>
    <p:sldId id="306" r:id="rId4"/>
    <p:sldId id="305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3" r:id="rId19"/>
    <p:sldId id="324" r:id="rId20"/>
    <p:sldId id="325" r:id="rId21"/>
    <p:sldId id="326" r:id="rId22"/>
    <p:sldId id="327" r:id="rId23"/>
    <p:sldId id="328" r:id="rId24"/>
    <p:sldId id="329" r:id="rId25"/>
    <p:sldId id="330" r:id="rId26"/>
    <p:sldId id="331" r:id="rId27"/>
    <p:sldId id="332" r:id="rId28"/>
    <p:sldId id="333" r:id="rId29"/>
    <p:sldId id="342" r:id="rId30"/>
    <p:sldId id="339" r:id="rId31"/>
    <p:sldId id="343" r:id="rId32"/>
    <p:sldId id="344" r:id="rId33"/>
    <p:sldId id="334" r:id="rId34"/>
    <p:sldId id="335" r:id="rId35"/>
    <p:sldId id="336" r:id="rId36"/>
    <p:sldId id="337" r:id="rId37"/>
    <p:sldId id="338" r:id="rId38"/>
    <p:sldId id="347" r:id="rId39"/>
    <p:sldId id="345" r:id="rId40"/>
    <p:sldId id="350" r:id="rId41"/>
    <p:sldId id="351" r:id="rId4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2" userDrawn="1">
          <p15:clr>
            <a:srgbClr val="A4A3A4"/>
          </p15:clr>
        </p15:guide>
        <p15:guide id="2" pos="3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23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8" autoAdjust="0"/>
    <p:restoredTop sz="94660"/>
  </p:normalViewPr>
  <p:slideViewPr>
    <p:cSldViewPr snapToGrid="0">
      <p:cViewPr varScale="1">
        <p:scale>
          <a:sx n="81" d="100"/>
          <a:sy n="81" d="100"/>
        </p:scale>
        <p:origin x="1406" y="91"/>
      </p:cViewPr>
      <p:guideLst>
        <p:guide orient="horz" pos="1162"/>
        <p:guide pos="3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963B-EC3C-4C2A-8F4C-381E6435B7E2}" type="datetimeFigureOut">
              <a:rPr lang="nl-NL" smtClean="0"/>
              <a:t>30-1-2019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3BD5-323C-48F4-87DB-823196551C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3241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963B-EC3C-4C2A-8F4C-381E6435B7E2}" type="datetimeFigureOut">
              <a:rPr lang="nl-NL" smtClean="0"/>
              <a:t>30-1-2019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3BD5-323C-48F4-87DB-823196551C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1861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963B-EC3C-4C2A-8F4C-381E6435B7E2}" type="datetimeFigureOut">
              <a:rPr lang="nl-NL" smtClean="0"/>
              <a:t>30-1-2019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3BD5-323C-48F4-87DB-823196551C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7073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963B-EC3C-4C2A-8F4C-381E6435B7E2}" type="datetimeFigureOut">
              <a:rPr lang="nl-NL" smtClean="0"/>
              <a:t>30-1-2019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3BD5-323C-48F4-87DB-823196551C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5478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963B-EC3C-4C2A-8F4C-381E6435B7E2}" type="datetimeFigureOut">
              <a:rPr lang="nl-NL" smtClean="0"/>
              <a:t>30-1-2019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3BD5-323C-48F4-87DB-823196551C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249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963B-EC3C-4C2A-8F4C-381E6435B7E2}" type="datetimeFigureOut">
              <a:rPr lang="nl-NL" smtClean="0"/>
              <a:t>30-1-2019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3BD5-323C-48F4-87DB-823196551C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8514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 descr="COV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2" descr="LOGO_NL_KLEUR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863" y="5045075"/>
            <a:ext cx="2268537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465120"/>
            <a:ext cx="9144000" cy="709714"/>
          </a:xfrm>
          <a:prstGeom prst="rect">
            <a:avLst/>
          </a:prstGeom>
        </p:spPr>
        <p:txBody>
          <a:bodyPr vert="horz"/>
          <a:lstStyle>
            <a:lvl1pPr algn="ctr">
              <a:defRPr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nl-NL"/>
              <a:t>Titel, regio, of niets. Aanpassen? Ga naar 'Beeld' &gt; 'Koptekst en voettekst' </a:t>
            </a:r>
            <a:endParaRPr lang="nl-NL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74118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ode balk 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BALK-ONDER-ROO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LOGO_NL_WI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3" y="5432425"/>
            <a:ext cx="1665287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 algn="l">
              <a:defRPr sz="3600" b="1" baseline="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7"/>
          <p:cNvSpPr>
            <a:spLocks noGrp="1"/>
          </p:cNvSpPr>
          <p:nvPr>
            <p:ph sz="quarter" idx="11"/>
          </p:nvPr>
        </p:nvSpPr>
        <p:spPr>
          <a:xfrm>
            <a:off x="457200" y="1717675"/>
            <a:ext cx="8229600" cy="4545013"/>
          </a:xfrm>
          <a:prstGeom prst="rect">
            <a:avLst/>
          </a:prstGeom>
        </p:spPr>
        <p:txBody>
          <a:bodyPr vert="horz"/>
          <a:lstStyle>
            <a:lvl1pPr>
              <a:defRPr sz="2600">
                <a:latin typeface="Arial"/>
                <a:cs typeface="Arial"/>
              </a:defRPr>
            </a:lvl1pPr>
            <a:lvl2pPr>
              <a:defRPr sz="2600">
                <a:latin typeface="Arial"/>
                <a:cs typeface="Arial"/>
              </a:defRPr>
            </a:lvl2pPr>
            <a:lvl3pPr>
              <a:defRPr sz="2600">
                <a:latin typeface="Arial"/>
                <a:cs typeface="Arial"/>
              </a:defRPr>
            </a:lvl3pPr>
            <a:lvl4pPr>
              <a:defRPr sz="2600">
                <a:latin typeface="Arial"/>
                <a:cs typeface="Arial"/>
              </a:defRPr>
            </a:lvl4pPr>
            <a:lvl5pPr>
              <a:defRPr sz="2600">
                <a:latin typeface="Arial"/>
                <a:cs typeface="Arial"/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Titel, regio, of niets. Aanpassen? Ga naar 'Beeld' &gt; 'Koptekst en voettekst' </a:t>
            </a:r>
            <a:endParaRPr lang="nl-NL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37624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BALK-BOVEN_Roo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1649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3443" y="25948"/>
            <a:ext cx="6431906" cy="1325563"/>
          </a:xfrm>
        </p:spPr>
        <p:txBody>
          <a:bodyPr>
            <a:normAutofit/>
          </a:bodyPr>
          <a:lstStyle>
            <a:lvl1pPr>
              <a:defRPr sz="36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79109"/>
            <a:ext cx="7886700" cy="4297854"/>
          </a:xfrm>
        </p:spPr>
        <p:txBody>
          <a:bodyPr/>
          <a:lstStyle>
            <a:lvl1pPr>
              <a:defRPr baseline="0">
                <a:latin typeface="Arial" charset="0"/>
              </a:defRPr>
            </a:lvl1pPr>
            <a:lvl2pPr>
              <a:defRPr baseline="0">
                <a:latin typeface="Arial" charset="0"/>
              </a:defRPr>
            </a:lvl2pPr>
            <a:lvl3pPr>
              <a:defRPr baseline="0">
                <a:latin typeface="Arial" charset="0"/>
              </a:defRPr>
            </a:lvl3pPr>
            <a:lvl4pPr>
              <a:defRPr baseline="0">
                <a:latin typeface="Arial" charset="0"/>
              </a:defRPr>
            </a:lvl4pPr>
            <a:lvl5pPr>
              <a:defRPr baseline="0">
                <a:latin typeface="Arial" charset="0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963B-EC3C-4C2A-8F4C-381E6435B7E2}" type="datetimeFigureOut">
              <a:rPr lang="nl-NL" smtClean="0"/>
              <a:t>30-1-2019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3BD5-323C-48F4-87DB-823196551C29}" type="slidenum">
              <a:rPr lang="nl-NL" smtClean="0"/>
              <a:t>‹nr.›</a:t>
            </a:fld>
            <a:endParaRPr lang="nl-NL"/>
          </a:p>
        </p:txBody>
      </p:sp>
      <p:pic>
        <p:nvPicPr>
          <p:cNvPr id="9" name="Picture 7" descr="LOGO_NL_WI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51" y="376133"/>
            <a:ext cx="1300536" cy="856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4230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LOGO_NL_WI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315913"/>
            <a:ext cx="1665288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 descr="BALK-ONDER-WI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LOGO_NL_KLEUR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3" y="5432425"/>
            <a:ext cx="1673225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 algn="l">
              <a:defRPr sz="36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7"/>
          <p:cNvSpPr>
            <a:spLocks noGrp="1"/>
          </p:cNvSpPr>
          <p:nvPr>
            <p:ph sz="quarter" idx="11"/>
          </p:nvPr>
        </p:nvSpPr>
        <p:spPr>
          <a:xfrm>
            <a:off x="457200" y="1717675"/>
            <a:ext cx="8229600" cy="4545013"/>
          </a:xfrm>
          <a:prstGeom prst="rect">
            <a:avLst/>
          </a:prstGeom>
        </p:spPr>
        <p:txBody>
          <a:bodyPr vert="horz"/>
          <a:lstStyle>
            <a:lvl1pPr>
              <a:defRPr sz="260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2600"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defRPr sz="2600"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defRPr sz="2600"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defRPr sz="26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  <a:endParaRPr lang="en-US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idx="12"/>
          </p:nvPr>
        </p:nvSpPr>
        <p:spPr>
          <a:xfrm>
            <a:off x="252413" y="6262688"/>
            <a:ext cx="7343775" cy="363537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nl-NL"/>
              <a:t>Titel, regio, of niets. Aanpassen? Ga naar 'Beeld' &gt; 'Koptekst en voettekst' </a:t>
            </a:r>
            <a:endParaRPr lang="nl-NL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70563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963B-EC3C-4C2A-8F4C-381E6435B7E2}" type="datetimeFigureOut">
              <a:rPr lang="nl-NL" smtClean="0"/>
              <a:t>30-1-2019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3BD5-323C-48F4-87DB-823196551C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977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963B-EC3C-4C2A-8F4C-381E6435B7E2}" type="datetimeFigureOut">
              <a:rPr lang="nl-NL" smtClean="0"/>
              <a:t>30-1-2019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3BD5-323C-48F4-87DB-823196551C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800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963B-EC3C-4C2A-8F4C-381E6435B7E2}" type="datetimeFigureOut">
              <a:rPr lang="nl-NL" smtClean="0"/>
              <a:t>30-1-2019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3BD5-323C-48F4-87DB-823196551C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9500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963B-EC3C-4C2A-8F4C-381E6435B7E2}" type="datetimeFigureOut">
              <a:rPr lang="nl-NL" smtClean="0"/>
              <a:t>30-1-2019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3BD5-323C-48F4-87DB-823196551C29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46834" y="25948"/>
            <a:ext cx="7068515" cy="1325563"/>
          </a:xfrm>
        </p:spPr>
        <p:txBody>
          <a:bodyPr/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96" y="144877"/>
            <a:ext cx="1114704" cy="73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164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963B-EC3C-4C2A-8F4C-381E6435B7E2}" type="datetimeFigureOut">
              <a:rPr lang="nl-NL" smtClean="0"/>
              <a:t>30-1-2019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3BD5-323C-48F4-87DB-823196551C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4297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963B-EC3C-4C2A-8F4C-381E6435B7E2}" type="datetimeFigureOut">
              <a:rPr lang="nl-NL" smtClean="0"/>
              <a:t>30-1-2019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3BD5-323C-48F4-87DB-823196551C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409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8963B-EC3C-4C2A-8F4C-381E6435B7E2}" type="datetimeFigureOut">
              <a:rPr lang="nl-NL" smtClean="0"/>
              <a:t>30-1-2019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23BD5-323C-48F4-87DB-823196551C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270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3" r:id="rId3"/>
    <p:sldLayoutId id="2147483675" r:id="rId4"/>
    <p:sldLayoutId id="2147483674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L94wTjjxoko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jqcAjyvW_E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jqcAjyvW_E" TargetMode="Externa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youtube.com/watch?v=6Geogbr_CG4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gwZ5vEEtgA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gwZ5vEEtgA" TargetMode="External"/><Relationship Id="rId4" Type="http://schemas.openxmlformats.org/officeDocument/2006/relationships/image" Target="../media/image3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1kASX8BqXn4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kASX8BqXn4" TargetMode="External"/><Relationship Id="rId4" Type="http://schemas.openxmlformats.org/officeDocument/2006/relationships/image" Target="../media/image3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www.hetklokhuis.nl/tv-uitzending/1397/Asielzoekerscentrum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hyperlink" Target="http://www.npo.nl/zapp-echt-gebeurd/02-02-2014/KN_165551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2"/>
          <p:cNvSpPr>
            <a:spLocks noGrp="1"/>
          </p:cNvSpPr>
          <p:nvPr>
            <p:ph type="title"/>
          </p:nvPr>
        </p:nvSpPr>
        <p:spPr bwMode="auto">
          <a:xfrm>
            <a:off x="560388" y="1109663"/>
            <a:ext cx="8583612" cy="709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 eaLnBrk="1" hangingPunct="1"/>
            <a:r>
              <a:rPr lang="en-US" altLang="nl-NL">
                <a:latin typeface="Arial" charset="0"/>
                <a:ea typeface="Arial" charset="0"/>
                <a:cs typeface="Arial" charset="0"/>
              </a:rPr>
              <a:t>VluchtelingenWerk</a:t>
            </a:r>
            <a:br>
              <a:rPr lang="en-US" altLang="nl-NL">
                <a:latin typeface="Arial" charset="0"/>
                <a:ea typeface="Arial" charset="0"/>
                <a:cs typeface="Arial" charset="0"/>
              </a:rPr>
            </a:br>
            <a:r>
              <a:rPr lang="en-US" altLang="nl-NL">
                <a:latin typeface="Arial" charset="0"/>
                <a:ea typeface="Arial" charset="0"/>
                <a:cs typeface="Arial" charset="0"/>
              </a:rPr>
              <a:t>Nederland</a:t>
            </a:r>
          </a:p>
        </p:txBody>
      </p:sp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611188" y="2859550"/>
            <a:ext cx="8229600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8224" rIns="0" bIns="0"/>
          <a:lstStyle>
            <a:lvl1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1425"/>
              </a:spcAft>
            </a:pPr>
            <a:r>
              <a:rPr lang="nl-NL" altLang="nl-NL" sz="4800" dirty="0">
                <a:solidFill>
                  <a:srgbClr val="FFFFFF"/>
                </a:solidFill>
                <a:ea typeface="SimSun" charset="-122"/>
              </a:rPr>
              <a:t>Hier ben ik veilig</a:t>
            </a:r>
          </a:p>
        </p:txBody>
      </p:sp>
    </p:spTree>
    <p:extLst>
      <p:ext uri="{BB962C8B-B14F-4D97-AF65-F5344CB8AC3E}">
        <p14:creationId xmlns:p14="http://schemas.microsoft.com/office/powerpoint/2010/main" val="2136445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Vraag 4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dirty="0"/>
              <a:t>Een asielzoeker die in Nederland komt</a:t>
            </a:r>
            <a:r>
              <a:rPr lang="is-IS" dirty="0"/>
              <a:t>…</a:t>
            </a:r>
            <a:endParaRPr lang="nl-NL" dirty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451413" y="3476109"/>
            <a:ext cx="4063437" cy="3025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8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z="11500" b="1" dirty="0">
                <a:solidFill>
                  <a:srgbClr val="EC2315"/>
                </a:solidFill>
                <a:latin typeface="Arial" charset="0"/>
                <a:ea typeface="Arial" charset="0"/>
                <a:cs typeface="Arial" charset="0"/>
              </a:rPr>
              <a:t>A</a:t>
            </a:r>
            <a:endParaRPr lang="nl-NL" sz="9600" b="1" dirty="0">
              <a:solidFill>
                <a:srgbClr val="EC2315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s-IS" sz="2600" dirty="0">
                <a:latin typeface="Arial" charset="0"/>
                <a:ea typeface="Arial" charset="0"/>
                <a:cs typeface="Arial" charset="0"/>
              </a:rPr>
              <a:t>…m</a:t>
            </a:r>
            <a:r>
              <a:rPr lang="nl-NL" sz="2600" dirty="0" err="1">
                <a:latin typeface="Arial" charset="0"/>
                <a:ea typeface="Arial" charset="0"/>
                <a:cs typeface="Arial" charset="0"/>
              </a:rPr>
              <a:t>ag</a:t>
            </a:r>
            <a:r>
              <a:rPr lang="nl-NL" sz="2600" dirty="0">
                <a:latin typeface="Arial" charset="0"/>
                <a:ea typeface="Arial" charset="0"/>
                <a:cs typeface="Arial" charset="0"/>
              </a:rPr>
              <a:t> alleen in Nederland blijven als hij een baan vindt 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1544256" y="3245276"/>
            <a:ext cx="2138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latin typeface="Arial" charset="0"/>
                <a:ea typeface="Arial" charset="0"/>
                <a:cs typeface="Arial" charset="0"/>
              </a:rPr>
              <a:t>Naar het raam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5562601" y="3235631"/>
            <a:ext cx="2071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latin typeface="Arial" charset="0"/>
                <a:ea typeface="Arial" charset="0"/>
                <a:cs typeface="Arial" charset="0"/>
              </a:rPr>
              <a:t>Naar de deur</a:t>
            </a:r>
          </a:p>
        </p:txBody>
      </p:sp>
      <p:sp>
        <p:nvSpPr>
          <p:cNvPr id="10" name="Tijdelijke aanduiding voor inhoud 2"/>
          <p:cNvSpPr txBox="1">
            <a:spLocks/>
          </p:cNvSpPr>
          <p:nvPr/>
        </p:nvSpPr>
        <p:spPr>
          <a:xfrm>
            <a:off x="4598144" y="3478036"/>
            <a:ext cx="4063437" cy="3025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8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z="11500" b="1" dirty="0">
                <a:solidFill>
                  <a:srgbClr val="EC2315"/>
                </a:solidFill>
                <a:latin typeface="Arial" charset="0"/>
                <a:ea typeface="Arial" charset="0"/>
                <a:cs typeface="Arial" charset="0"/>
              </a:rPr>
              <a:t>B</a:t>
            </a:r>
            <a:endParaRPr lang="nl-NL" sz="9600" b="1" dirty="0">
              <a:solidFill>
                <a:srgbClr val="EC2315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algn="ctr">
              <a:buNone/>
            </a:pPr>
            <a:r>
              <a:rPr lang="is-IS" sz="2600" dirty="0">
                <a:latin typeface="Arial" charset="0"/>
                <a:ea typeface="Arial" charset="0"/>
                <a:cs typeface="Arial" charset="0"/>
              </a:rPr>
              <a:t>…m</a:t>
            </a:r>
            <a:r>
              <a:rPr lang="nl-NL" sz="2600" dirty="0" err="1">
                <a:latin typeface="Arial" charset="0"/>
                <a:ea typeface="Arial" charset="0"/>
                <a:cs typeface="Arial" charset="0"/>
              </a:rPr>
              <a:t>ag</a:t>
            </a:r>
            <a:r>
              <a:rPr lang="nl-NL" sz="2600" dirty="0">
                <a:latin typeface="Arial" charset="0"/>
                <a:ea typeface="Arial" charset="0"/>
                <a:cs typeface="Arial" charset="0"/>
              </a:rPr>
              <a:t> een baan zoeken als hij in Nederland mag blijven</a:t>
            </a:r>
          </a:p>
        </p:txBody>
      </p:sp>
    </p:spTree>
    <p:extLst>
      <p:ext uri="{BB962C8B-B14F-4D97-AF65-F5344CB8AC3E}">
        <p14:creationId xmlns:p14="http://schemas.microsoft.com/office/powerpoint/2010/main" val="15864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inhoud 2"/>
          <p:cNvSpPr txBox="1">
            <a:spLocks/>
          </p:cNvSpPr>
          <p:nvPr/>
        </p:nvSpPr>
        <p:spPr>
          <a:xfrm>
            <a:off x="4598144" y="3478036"/>
            <a:ext cx="4063437" cy="3025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8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z="11500" b="1" dirty="0">
                <a:solidFill>
                  <a:srgbClr val="EC2315"/>
                </a:solidFill>
                <a:latin typeface="Arial" charset="0"/>
                <a:ea typeface="Arial" charset="0"/>
                <a:cs typeface="Arial" charset="0"/>
              </a:rPr>
              <a:t>B</a:t>
            </a:r>
            <a:endParaRPr lang="nl-NL" sz="9600" b="1" dirty="0">
              <a:solidFill>
                <a:srgbClr val="EC2315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algn="ctr">
              <a:buNone/>
            </a:pPr>
            <a:r>
              <a:rPr lang="is-IS" sz="2600" dirty="0">
                <a:latin typeface="Arial" charset="0"/>
                <a:ea typeface="Arial" charset="0"/>
                <a:cs typeface="Arial" charset="0"/>
              </a:rPr>
              <a:t>…m</a:t>
            </a:r>
            <a:r>
              <a:rPr lang="nl-NL" sz="2600" dirty="0" err="1">
                <a:latin typeface="Arial" charset="0"/>
                <a:ea typeface="Arial" charset="0"/>
                <a:cs typeface="Arial" charset="0"/>
              </a:rPr>
              <a:t>ag</a:t>
            </a:r>
            <a:r>
              <a:rPr lang="nl-NL" sz="2600" dirty="0">
                <a:latin typeface="Arial" charset="0"/>
                <a:ea typeface="Arial" charset="0"/>
                <a:cs typeface="Arial" charset="0"/>
              </a:rPr>
              <a:t> een baan zoeken als hij in Nederland mag blijven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Antwoord 4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dirty="0"/>
              <a:t>Een asielzoeker die in Nederland komt</a:t>
            </a:r>
            <a:r>
              <a:rPr lang="is-IS" dirty="0"/>
              <a:t>…</a:t>
            </a:r>
            <a:endParaRPr lang="nl-NL" dirty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451413" y="3476109"/>
            <a:ext cx="4063437" cy="3025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8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z="11500" b="1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A</a:t>
            </a:r>
            <a:endParaRPr lang="nl-NL" sz="9600" b="1" dirty="0">
              <a:solidFill>
                <a:schemeClr val="bg1">
                  <a:lumMod val="6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s-IS" sz="260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…m</a:t>
            </a:r>
            <a:r>
              <a:rPr lang="nl-NL" sz="2600" dirty="0" err="1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ag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 alleen in Nederland blijven als hij een baan vindt 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787" y="4252703"/>
            <a:ext cx="931762" cy="93176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707" y="4252703"/>
            <a:ext cx="931762" cy="93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2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Vraag 5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dirty="0"/>
              <a:t>Waar worden de meeste vluchtelingen opgevangen?</a:t>
            </a: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628650" y="3476109"/>
            <a:ext cx="3886200" cy="3025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8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z="11500" b="1" dirty="0">
                <a:solidFill>
                  <a:srgbClr val="EC2315"/>
                </a:solidFill>
                <a:latin typeface="Arial" charset="0"/>
                <a:ea typeface="Arial" charset="0"/>
                <a:cs typeface="Arial" charset="0"/>
              </a:rPr>
              <a:t>A</a:t>
            </a:r>
            <a:endParaRPr lang="nl-NL" sz="9600" b="1" dirty="0">
              <a:solidFill>
                <a:srgbClr val="EC2315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 sz="2600" dirty="0">
                <a:latin typeface="Arial" charset="0"/>
                <a:ea typeface="Arial" charset="0"/>
                <a:cs typeface="Arial" charset="0"/>
              </a:rPr>
              <a:t>In de landen </a:t>
            </a:r>
            <a:br>
              <a:rPr lang="nl-NL" sz="2600" dirty="0">
                <a:latin typeface="Arial" charset="0"/>
                <a:ea typeface="Arial" charset="0"/>
                <a:cs typeface="Arial" charset="0"/>
              </a:rPr>
            </a:br>
            <a:r>
              <a:rPr lang="nl-NL" sz="2600" dirty="0">
                <a:latin typeface="Arial" charset="0"/>
                <a:ea typeface="Arial" charset="0"/>
                <a:cs typeface="Arial" charset="0"/>
              </a:rPr>
              <a:t>van Europa</a:t>
            </a:r>
          </a:p>
        </p:txBody>
      </p:sp>
      <p:sp>
        <p:nvSpPr>
          <p:cNvPr id="5" name="Tijdelijke aanduiding voor inhoud 3"/>
          <p:cNvSpPr txBox="1">
            <a:spLocks/>
          </p:cNvSpPr>
          <p:nvPr/>
        </p:nvSpPr>
        <p:spPr>
          <a:xfrm>
            <a:off x="4629150" y="3476109"/>
            <a:ext cx="3886200" cy="30251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8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z="11500" b="1" dirty="0">
                <a:solidFill>
                  <a:srgbClr val="EC2315"/>
                </a:solidFill>
                <a:latin typeface="Arial" charset="0"/>
                <a:ea typeface="Arial" charset="0"/>
                <a:cs typeface="Arial" charset="0"/>
              </a:rPr>
              <a:t>B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 sz="2600" dirty="0">
                <a:latin typeface="Arial" charset="0"/>
                <a:ea typeface="Arial" charset="0"/>
                <a:cs typeface="Arial" charset="0"/>
              </a:rPr>
              <a:t>In de buurlanden van </a:t>
            </a:r>
            <a:br>
              <a:rPr lang="nl-NL" sz="2600" dirty="0">
                <a:latin typeface="Arial" charset="0"/>
                <a:ea typeface="Arial" charset="0"/>
                <a:cs typeface="Arial" charset="0"/>
              </a:rPr>
            </a:br>
            <a:r>
              <a:rPr lang="nl-NL" sz="2600" dirty="0">
                <a:latin typeface="Arial" charset="0"/>
                <a:ea typeface="Arial" charset="0"/>
                <a:cs typeface="Arial" charset="0"/>
              </a:rPr>
              <a:t>het land waaruit de vluchtelingen komen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1544256" y="3245276"/>
            <a:ext cx="2138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latin typeface="Arial" charset="0"/>
                <a:ea typeface="Arial" charset="0"/>
                <a:cs typeface="Arial" charset="0"/>
              </a:rPr>
              <a:t>Naar het raam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5562601" y="3235631"/>
            <a:ext cx="2071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latin typeface="Arial" charset="0"/>
                <a:ea typeface="Arial" charset="0"/>
                <a:cs typeface="Arial" charset="0"/>
              </a:rPr>
              <a:t>Naar de deur</a:t>
            </a:r>
          </a:p>
        </p:txBody>
      </p:sp>
    </p:spTree>
    <p:extLst>
      <p:ext uri="{BB962C8B-B14F-4D97-AF65-F5344CB8AC3E}">
        <p14:creationId xmlns:p14="http://schemas.microsoft.com/office/powerpoint/2010/main" val="6591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Antwoord 5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dirty="0"/>
              <a:t>Waar worden de meeste vluchtelingen opgevangen?</a:t>
            </a: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628650" y="3476109"/>
            <a:ext cx="3886200" cy="3025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8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z="11500" b="1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A</a:t>
            </a:r>
            <a:endParaRPr lang="nl-NL" sz="9600" b="1" dirty="0">
              <a:solidFill>
                <a:schemeClr val="bg1">
                  <a:lumMod val="6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 sz="260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In de landen van Europa</a:t>
            </a:r>
          </a:p>
        </p:txBody>
      </p:sp>
      <p:sp>
        <p:nvSpPr>
          <p:cNvPr id="5" name="Tijdelijke aanduiding voor inhoud 3"/>
          <p:cNvSpPr txBox="1">
            <a:spLocks/>
          </p:cNvSpPr>
          <p:nvPr/>
        </p:nvSpPr>
        <p:spPr>
          <a:xfrm>
            <a:off x="4629150" y="3476109"/>
            <a:ext cx="3886200" cy="30251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8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z="11500" b="1" dirty="0">
                <a:solidFill>
                  <a:srgbClr val="EC2315"/>
                </a:solidFill>
                <a:latin typeface="Arial" charset="0"/>
                <a:ea typeface="Arial" charset="0"/>
                <a:cs typeface="Arial" charset="0"/>
              </a:rPr>
              <a:t>B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 sz="2600" dirty="0">
                <a:latin typeface="Arial" charset="0"/>
                <a:ea typeface="Arial" charset="0"/>
                <a:cs typeface="Arial" charset="0"/>
              </a:rPr>
              <a:t>In de buurlanden van het land waaruit de vluchtelingen komen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787" y="4252703"/>
            <a:ext cx="931762" cy="931762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707" y="4252703"/>
            <a:ext cx="931762" cy="93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75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Vraag 6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dirty="0"/>
              <a:t>Hoeveel mensen zijn wereldwijd op de vlucht?</a:t>
            </a: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628650" y="3476109"/>
            <a:ext cx="3886200" cy="3025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8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z="11500" b="1" dirty="0">
                <a:solidFill>
                  <a:srgbClr val="EC2315"/>
                </a:solidFill>
                <a:latin typeface="Arial" charset="0"/>
                <a:ea typeface="Arial" charset="0"/>
                <a:cs typeface="Arial" charset="0"/>
              </a:rPr>
              <a:t>A</a:t>
            </a:r>
            <a:endParaRPr lang="nl-NL" sz="9600" b="1" dirty="0">
              <a:solidFill>
                <a:srgbClr val="EC2315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 sz="2600" dirty="0">
                <a:latin typeface="Arial" charset="0"/>
                <a:ea typeface="Arial" charset="0"/>
                <a:cs typeface="Arial" charset="0"/>
              </a:rPr>
              <a:t>35 miljoen mensen</a:t>
            </a:r>
          </a:p>
        </p:txBody>
      </p:sp>
      <p:sp>
        <p:nvSpPr>
          <p:cNvPr id="5" name="Tijdelijke aanduiding voor inhoud 3"/>
          <p:cNvSpPr txBox="1">
            <a:spLocks/>
          </p:cNvSpPr>
          <p:nvPr/>
        </p:nvSpPr>
        <p:spPr>
          <a:xfrm>
            <a:off x="4629150" y="3476109"/>
            <a:ext cx="3886200" cy="30251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8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z="11500" b="1" dirty="0">
                <a:solidFill>
                  <a:srgbClr val="EC2315"/>
                </a:solidFill>
                <a:latin typeface="Arial" charset="0"/>
                <a:ea typeface="Arial" charset="0"/>
                <a:cs typeface="Arial" charset="0"/>
              </a:rPr>
              <a:t>B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 sz="2600" dirty="0">
                <a:latin typeface="Arial" charset="0"/>
                <a:ea typeface="Arial" charset="0"/>
                <a:cs typeface="Arial" charset="0"/>
              </a:rPr>
              <a:t>60 miljoen mensen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1544256" y="3245276"/>
            <a:ext cx="2138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latin typeface="Arial" charset="0"/>
                <a:ea typeface="Arial" charset="0"/>
                <a:cs typeface="Arial" charset="0"/>
              </a:rPr>
              <a:t>Naar het raam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5562601" y="3235631"/>
            <a:ext cx="2071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latin typeface="Arial" charset="0"/>
                <a:ea typeface="Arial" charset="0"/>
                <a:cs typeface="Arial" charset="0"/>
              </a:rPr>
              <a:t>Naar de deur</a:t>
            </a:r>
          </a:p>
        </p:txBody>
      </p:sp>
    </p:spTree>
    <p:extLst>
      <p:ext uri="{BB962C8B-B14F-4D97-AF65-F5344CB8AC3E}">
        <p14:creationId xmlns:p14="http://schemas.microsoft.com/office/powerpoint/2010/main" val="172588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Antwoord 6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dirty="0"/>
              <a:t>Hoeveel mensen zijn wereldwijd op de vlucht?</a:t>
            </a: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628650" y="3476109"/>
            <a:ext cx="3886200" cy="3025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8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z="11500" b="1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A</a:t>
            </a:r>
            <a:endParaRPr lang="nl-NL" sz="9600" b="1" dirty="0">
              <a:solidFill>
                <a:schemeClr val="bg1">
                  <a:lumMod val="6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 sz="260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35 miljoen mensen</a:t>
            </a:r>
          </a:p>
        </p:txBody>
      </p:sp>
      <p:sp>
        <p:nvSpPr>
          <p:cNvPr id="5" name="Tijdelijke aanduiding voor inhoud 3"/>
          <p:cNvSpPr txBox="1">
            <a:spLocks/>
          </p:cNvSpPr>
          <p:nvPr/>
        </p:nvSpPr>
        <p:spPr>
          <a:xfrm>
            <a:off x="4629150" y="3476109"/>
            <a:ext cx="3886200" cy="30251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8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z="11500" b="1" dirty="0">
                <a:solidFill>
                  <a:srgbClr val="EC2315"/>
                </a:solidFill>
                <a:latin typeface="Arial" charset="0"/>
                <a:ea typeface="Arial" charset="0"/>
                <a:cs typeface="Arial" charset="0"/>
              </a:rPr>
              <a:t>B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 sz="2600" dirty="0">
                <a:latin typeface="Arial" charset="0"/>
                <a:ea typeface="Arial" charset="0"/>
                <a:cs typeface="Arial" charset="0"/>
              </a:rPr>
              <a:t>60 miljoen mensen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787" y="4252703"/>
            <a:ext cx="931762" cy="931762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707" y="4252703"/>
            <a:ext cx="931762" cy="93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004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Vraag 7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dirty="0"/>
              <a:t>Kinderen die in een asielzoekerscentrum wonen</a:t>
            </a:r>
            <a:r>
              <a:rPr lang="is-IS" dirty="0"/>
              <a:t>…</a:t>
            </a:r>
            <a:endParaRPr lang="nl-NL" dirty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628650" y="3476109"/>
            <a:ext cx="3886200" cy="3025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8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z="11500" b="1" dirty="0">
                <a:solidFill>
                  <a:srgbClr val="EC2315"/>
                </a:solidFill>
                <a:latin typeface="Arial" charset="0"/>
                <a:ea typeface="Arial" charset="0"/>
                <a:cs typeface="Arial" charset="0"/>
              </a:rPr>
              <a:t>A</a:t>
            </a:r>
            <a:endParaRPr lang="nl-NL" sz="9600" b="1" dirty="0">
              <a:solidFill>
                <a:srgbClr val="EC2315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s-IS" sz="2600" dirty="0">
                <a:latin typeface="Arial" charset="0"/>
                <a:ea typeface="Arial" charset="0"/>
                <a:cs typeface="Arial" charset="0"/>
              </a:rPr>
              <a:t>…g</a:t>
            </a:r>
            <a:r>
              <a:rPr lang="nl-NL" sz="2600" dirty="0">
                <a:latin typeface="Arial" charset="0"/>
                <a:ea typeface="Arial" charset="0"/>
                <a:cs typeface="Arial" charset="0"/>
              </a:rPr>
              <a:t>aan naar een Nederlandse school</a:t>
            </a:r>
          </a:p>
        </p:txBody>
      </p:sp>
      <p:sp>
        <p:nvSpPr>
          <p:cNvPr id="5" name="Tijdelijke aanduiding voor inhoud 3"/>
          <p:cNvSpPr txBox="1">
            <a:spLocks/>
          </p:cNvSpPr>
          <p:nvPr/>
        </p:nvSpPr>
        <p:spPr>
          <a:xfrm>
            <a:off x="4629150" y="3476109"/>
            <a:ext cx="3886200" cy="30251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8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z="11500" b="1" dirty="0">
                <a:solidFill>
                  <a:srgbClr val="EC2315"/>
                </a:solidFill>
                <a:latin typeface="Arial" charset="0"/>
                <a:ea typeface="Arial" charset="0"/>
                <a:cs typeface="Arial" charset="0"/>
              </a:rPr>
              <a:t>B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s-IS" sz="2600" dirty="0">
                <a:latin typeface="Arial" charset="0"/>
                <a:ea typeface="Arial" charset="0"/>
                <a:cs typeface="Arial" charset="0"/>
              </a:rPr>
              <a:t>…m</a:t>
            </a:r>
            <a:r>
              <a:rPr lang="nl-NL" sz="2600" dirty="0">
                <a:latin typeface="Arial" charset="0"/>
                <a:ea typeface="Arial" charset="0"/>
                <a:cs typeface="Arial" charset="0"/>
              </a:rPr>
              <a:t>ogen niet naar school tot ze weten of ze mogen blijven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1544256" y="3245276"/>
            <a:ext cx="2138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latin typeface="Arial" charset="0"/>
                <a:ea typeface="Arial" charset="0"/>
                <a:cs typeface="Arial" charset="0"/>
              </a:rPr>
              <a:t>Naar het raam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5562601" y="3235631"/>
            <a:ext cx="2071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latin typeface="Arial" charset="0"/>
                <a:ea typeface="Arial" charset="0"/>
                <a:cs typeface="Arial" charset="0"/>
              </a:rPr>
              <a:t>Naar de deur</a:t>
            </a:r>
          </a:p>
        </p:txBody>
      </p:sp>
    </p:spTree>
    <p:extLst>
      <p:ext uri="{BB962C8B-B14F-4D97-AF65-F5344CB8AC3E}">
        <p14:creationId xmlns:p14="http://schemas.microsoft.com/office/powerpoint/2010/main" val="115064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Antwoord 7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dirty="0"/>
              <a:t>Kinderen die in een asielzoekerscentrum wonen</a:t>
            </a:r>
            <a:r>
              <a:rPr lang="is-IS" dirty="0"/>
              <a:t>…</a:t>
            </a:r>
            <a:endParaRPr lang="nl-NL" dirty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628650" y="3476109"/>
            <a:ext cx="3886200" cy="3025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8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z="11500" b="1" dirty="0">
                <a:solidFill>
                  <a:srgbClr val="EC2315"/>
                </a:solidFill>
                <a:latin typeface="Arial" charset="0"/>
                <a:ea typeface="Arial" charset="0"/>
                <a:cs typeface="Arial" charset="0"/>
              </a:rPr>
              <a:t>A</a:t>
            </a:r>
            <a:endParaRPr lang="nl-NL" sz="9600" b="1" dirty="0">
              <a:solidFill>
                <a:srgbClr val="EC2315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s-IS" sz="2600" dirty="0">
                <a:latin typeface="Arial" charset="0"/>
                <a:ea typeface="Arial" charset="0"/>
                <a:cs typeface="Arial" charset="0"/>
              </a:rPr>
              <a:t>…g</a:t>
            </a:r>
            <a:r>
              <a:rPr lang="nl-NL" sz="2600" dirty="0">
                <a:latin typeface="Arial" charset="0"/>
                <a:ea typeface="Arial" charset="0"/>
                <a:cs typeface="Arial" charset="0"/>
              </a:rPr>
              <a:t>aan naar een Nederlandse school</a:t>
            </a:r>
          </a:p>
        </p:txBody>
      </p:sp>
      <p:sp>
        <p:nvSpPr>
          <p:cNvPr id="5" name="Tijdelijke aanduiding voor inhoud 3"/>
          <p:cNvSpPr txBox="1">
            <a:spLocks/>
          </p:cNvSpPr>
          <p:nvPr/>
        </p:nvSpPr>
        <p:spPr>
          <a:xfrm>
            <a:off x="4629150" y="3476109"/>
            <a:ext cx="3886200" cy="30251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8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z="11500" b="1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B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s-IS" sz="260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…m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ogen niet naar school tot ze weten of ze mogen blijven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787" y="4252703"/>
            <a:ext cx="931762" cy="931762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707" y="4252703"/>
            <a:ext cx="931762" cy="93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13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Tekstvak 13"/>
          <p:cNvSpPr txBox="1"/>
          <p:nvPr/>
        </p:nvSpPr>
        <p:spPr>
          <a:xfrm>
            <a:off x="1084355" y="6125968"/>
            <a:ext cx="7851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>
                <a:solidFill>
                  <a:srgbClr val="EC2315"/>
                </a:solidFill>
                <a:latin typeface="Arial" charset="0"/>
                <a:ea typeface="Arial" charset="0"/>
                <a:cs typeface="Arial" charset="0"/>
              </a:rPr>
              <a:t>Bekijk het filmpje     </a:t>
            </a:r>
            <a:r>
              <a:rPr lang="nl-NL" u="sng" dirty="0">
                <a:hlinkClick r:id="rId2"/>
              </a:rPr>
              <a:t>https://www.youtube.com/watch?v=L94wTjjxoko</a:t>
            </a:r>
            <a:endParaRPr lang="nl-NL" sz="1400" b="1" dirty="0">
              <a:solidFill>
                <a:srgbClr val="EC2315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599" y="1904213"/>
            <a:ext cx="6955212" cy="391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07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49" y="1677802"/>
            <a:ext cx="7886700" cy="113815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l-NL" sz="3200" dirty="0">
                <a:ea typeface="Solex OT" charset="0"/>
                <a:cs typeface="Solex OT" charset="0"/>
              </a:rPr>
              <a:t>Wat zijn, behalve oorlog, nog meer redenen om je land te ontvluchten?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6676" y="2983886"/>
            <a:ext cx="2065318" cy="1441219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649" y="4824929"/>
            <a:ext cx="2795818" cy="1883118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8593" y="2860219"/>
            <a:ext cx="2065878" cy="2197187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3214873" y="2979472"/>
            <a:ext cx="2679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EC2315"/>
                </a:solidFill>
                <a:latin typeface="Arial" charset="0"/>
                <a:ea typeface="Arial" charset="0"/>
                <a:cs typeface="Arial" charset="0"/>
              </a:rPr>
              <a:t>Politiek geweld</a:t>
            </a:r>
          </a:p>
          <a:p>
            <a:r>
              <a:rPr lang="nl-NL" sz="1600" dirty="0">
                <a:latin typeface="Arial" charset="0"/>
                <a:ea typeface="Arial" charset="0"/>
                <a:cs typeface="Arial" charset="0"/>
              </a:rPr>
              <a:t>Je mag in een land niet zeggen wat je wilt, anders beland je in de gevangenis.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5141466" y="4334233"/>
            <a:ext cx="30237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EC2315"/>
                </a:solidFill>
                <a:latin typeface="Arial" charset="0"/>
                <a:ea typeface="Arial" charset="0"/>
                <a:cs typeface="Arial" charset="0"/>
              </a:rPr>
              <a:t>Afkomst of</a:t>
            </a:r>
            <a:br>
              <a:rPr lang="nl-NL" sz="2400" dirty="0">
                <a:solidFill>
                  <a:srgbClr val="EC2315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400" dirty="0">
                <a:solidFill>
                  <a:srgbClr val="EC2315"/>
                </a:solidFill>
                <a:latin typeface="Arial" charset="0"/>
                <a:ea typeface="Arial" charset="0"/>
                <a:cs typeface="Arial" charset="0"/>
              </a:rPr>
              <a:t>geaardheid</a:t>
            </a:r>
          </a:p>
          <a:p>
            <a:r>
              <a:rPr lang="nl-NL" sz="1600" dirty="0">
                <a:latin typeface="Arial" charset="0"/>
                <a:ea typeface="Arial" charset="0"/>
                <a:cs typeface="Arial" charset="0"/>
              </a:rPr>
              <a:t>Je bent niet veilig omdat je homo bent of tot een minderheid behoort.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3013467" y="5903893"/>
            <a:ext cx="29794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EC2315"/>
                </a:solidFill>
                <a:latin typeface="Arial" charset="0"/>
                <a:ea typeface="Arial" charset="0"/>
                <a:cs typeface="Arial" charset="0"/>
              </a:rPr>
              <a:t>Godsdienst</a:t>
            </a:r>
          </a:p>
          <a:p>
            <a:r>
              <a:rPr lang="nl-NL" sz="1600" dirty="0">
                <a:latin typeface="Arial" charset="0"/>
                <a:ea typeface="Arial" charset="0"/>
                <a:cs typeface="Arial" charset="0"/>
              </a:rPr>
              <a:t>Je wordt bedreigd omdat je een ander geloof hebt.</a:t>
            </a:r>
          </a:p>
        </p:txBody>
      </p:sp>
    </p:spTree>
    <p:extLst>
      <p:ext uri="{BB962C8B-B14F-4D97-AF65-F5344CB8AC3E}">
        <p14:creationId xmlns:p14="http://schemas.microsoft.com/office/powerpoint/2010/main" val="88640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sz="quarter" idx="11"/>
          </p:nvPr>
        </p:nvSpPr>
        <p:spPr>
          <a:xfrm>
            <a:off x="457200" y="2787985"/>
            <a:ext cx="8229600" cy="2328025"/>
          </a:xfrm>
        </p:spPr>
        <p:txBody>
          <a:bodyPr>
            <a:noAutofit/>
          </a:bodyPr>
          <a:lstStyle/>
          <a:p>
            <a:pPr marL="214313" indent="-214313">
              <a:lnSpc>
                <a:spcPct val="150000"/>
              </a:lnSpc>
              <a:spcBef>
                <a:spcPts val="0"/>
              </a:spcBef>
            </a:pPr>
            <a:r>
              <a:rPr lang="nl-NL" sz="2400" dirty="0"/>
              <a:t>Waarom zijn mensen in andere landen soms niet veilig?</a:t>
            </a:r>
          </a:p>
          <a:p>
            <a:pPr marL="214313" indent="-214313">
              <a:lnSpc>
                <a:spcPct val="150000"/>
              </a:lnSpc>
              <a:spcBef>
                <a:spcPts val="0"/>
              </a:spcBef>
            </a:pPr>
            <a:r>
              <a:rPr lang="nl-NL" sz="2400" dirty="0"/>
              <a:t>Wat vind jij goede redenen en minder goede redenen om te vluchten?</a:t>
            </a:r>
          </a:p>
          <a:p>
            <a:pPr marL="214313" indent="-214313">
              <a:lnSpc>
                <a:spcPct val="150000"/>
              </a:lnSpc>
              <a:spcBef>
                <a:spcPts val="0"/>
              </a:spcBef>
            </a:pPr>
            <a:r>
              <a:rPr lang="nl-NL" sz="2400" dirty="0"/>
              <a:t>Uit welke landen vluchten mensen?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939" r="14533"/>
          <a:stretch/>
        </p:blipFill>
        <p:spPr>
          <a:xfrm>
            <a:off x="2729275" y="273701"/>
            <a:ext cx="3181390" cy="204003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5111" y="281765"/>
            <a:ext cx="3248889" cy="2035054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67" t="16873" r="12589" b="4975"/>
          <a:stretch/>
        </p:blipFill>
        <p:spPr>
          <a:xfrm>
            <a:off x="-67583" y="273701"/>
            <a:ext cx="2796858" cy="2040031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6511953" y="2310265"/>
            <a:ext cx="2395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600" b="1" dirty="0">
                <a:solidFill>
                  <a:srgbClr val="EC2315"/>
                </a:solidFill>
                <a:latin typeface="Arial" charset="0"/>
                <a:ea typeface="Arial" charset="0"/>
                <a:cs typeface="Arial" charset="0"/>
              </a:rPr>
              <a:t>Hier ben ik veilig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270855" y="2313732"/>
            <a:ext cx="3430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>
                <a:solidFill>
                  <a:srgbClr val="EC2315"/>
                </a:solidFill>
                <a:latin typeface="Arial" charset="0"/>
                <a:ea typeface="Arial" charset="0"/>
                <a:cs typeface="Arial" charset="0"/>
              </a:rPr>
              <a:t>Hier ben ik niet meer veilig</a:t>
            </a:r>
          </a:p>
        </p:txBody>
      </p:sp>
    </p:spTree>
    <p:extLst>
      <p:ext uri="{BB962C8B-B14F-4D97-AF65-F5344CB8AC3E}">
        <p14:creationId xmlns:p14="http://schemas.microsoft.com/office/powerpoint/2010/main" val="1983209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Tekstvak 13"/>
          <p:cNvSpPr txBox="1"/>
          <p:nvPr/>
        </p:nvSpPr>
        <p:spPr>
          <a:xfrm>
            <a:off x="622762" y="5287369"/>
            <a:ext cx="78925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latin typeface="Arial" charset="0"/>
                <a:ea typeface="Arial" charset="0"/>
                <a:cs typeface="Arial" charset="0"/>
              </a:rPr>
              <a:t>Mensen die geen gevaar lopen, maar hopen op een beter bestaan, worden ook wel </a:t>
            </a:r>
            <a:r>
              <a:rPr lang="nl-NL" sz="20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economische vluchtelingen </a:t>
            </a:r>
            <a:r>
              <a:rPr lang="nl-NL" sz="2000" dirty="0">
                <a:latin typeface="Arial" charset="0"/>
                <a:ea typeface="Arial" charset="0"/>
                <a:cs typeface="Arial" charset="0"/>
              </a:rPr>
              <a:t>of gelukszoekers genoemd. Als zij asiel aanvragen, mogen ze </a:t>
            </a:r>
            <a:r>
              <a:rPr lang="nl-NL" sz="20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niet blijven </a:t>
            </a:r>
            <a:r>
              <a:rPr lang="nl-NL" sz="2000" dirty="0">
                <a:latin typeface="Arial" charset="0"/>
                <a:ea typeface="Arial" charset="0"/>
                <a:cs typeface="Arial" charset="0"/>
              </a:rPr>
              <a:t>en worden teruggestuurd naar hun land.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48"/>
          <a:stretch/>
        </p:blipFill>
        <p:spPr>
          <a:xfrm>
            <a:off x="2083443" y="2897877"/>
            <a:ext cx="4632784" cy="2305042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622762" y="1820659"/>
            <a:ext cx="78925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Arial" charset="0"/>
                <a:ea typeface="Arial" charset="0"/>
                <a:cs typeface="Arial" charset="0"/>
              </a:rPr>
              <a:t>Hoe zit het met mensen die armoede proberen te ontvluchten?</a:t>
            </a:r>
          </a:p>
        </p:txBody>
      </p:sp>
    </p:spTree>
    <p:extLst>
      <p:ext uri="{BB962C8B-B14F-4D97-AF65-F5344CB8AC3E}">
        <p14:creationId xmlns:p14="http://schemas.microsoft.com/office/powerpoint/2010/main" val="111095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Tekstvak 13"/>
          <p:cNvSpPr txBox="1"/>
          <p:nvPr/>
        </p:nvSpPr>
        <p:spPr>
          <a:xfrm>
            <a:off x="622763" y="2684953"/>
            <a:ext cx="76038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dirty="0">
                <a:latin typeface="Arial" charset="0"/>
                <a:ea typeface="Arial" charset="0"/>
                <a:cs typeface="Arial" charset="0"/>
              </a:rPr>
              <a:t>Dit is internationaal afgesproken:</a:t>
            </a:r>
          </a:p>
          <a:p>
            <a:endParaRPr lang="nl-NL" sz="2600" dirty="0">
              <a:latin typeface="Arial" charset="0"/>
              <a:ea typeface="Arial" charset="0"/>
              <a:cs typeface="Arial" charset="0"/>
            </a:endParaRPr>
          </a:p>
          <a:p>
            <a:r>
              <a:rPr lang="nl-NL" sz="2600" b="1" i="1" dirty="0">
                <a:latin typeface="Arial" charset="0"/>
                <a:ea typeface="Arial" charset="0"/>
                <a:cs typeface="Arial" charset="0"/>
              </a:rPr>
              <a:t>“Een vluchteling is iemand die vrees heeft voor vervolging wegens zijn ras, godsdienst, nationaliteit, het behoren tot een bepaalde sociale groep of zijn politieke overtuiging.”</a:t>
            </a:r>
          </a:p>
          <a:p>
            <a:endParaRPr lang="nl-NL" sz="2400" b="1" dirty="0">
              <a:solidFill>
                <a:srgbClr val="EC231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622763" y="1819738"/>
            <a:ext cx="7603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Arial" charset="0"/>
                <a:ea typeface="Arial" charset="0"/>
                <a:cs typeface="Arial" charset="0"/>
              </a:rPr>
              <a:t>Wanneer ben je officieel een vluchteling?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6717" y="5547275"/>
            <a:ext cx="1038632" cy="1053379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5672" y="5644430"/>
            <a:ext cx="956224" cy="95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4275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Tekstvak 13"/>
          <p:cNvSpPr txBox="1"/>
          <p:nvPr/>
        </p:nvSpPr>
        <p:spPr>
          <a:xfrm>
            <a:off x="611188" y="2525162"/>
            <a:ext cx="7603861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600" dirty="0">
                <a:latin typeface="Arial" charset="0"/>
                <a:ea typeface="Arial" charset="0"/>
                <a:cs typeface="Arial" charset="0"/>
              </a:rPr>
              <a:t>Een vluchteling mag asiel (bescherming) vragen in een ander land.</a:t>
            </a:r>
            <a:br>
              <a:rPr lang="nl-NL" sz="2600" dirty="0">
                <a:latin typeface="Arial" charset="0"/>
                <a:ea typeface="Arial" charset="0"/>
                <a:cs typeface="Arial" charset="0"/>
              </a:rPr>
            </a:br>
            <a:endParaRPr lang="nl-NL" sz="160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600" dirty="0">
                <a:latin typeface="Arial" charset="0"/>
                <a:ea typeface="Arial" charset="0"/>
                <a:cs typeface="Arial" charset="0"/>
              </a:rPr>
              <a:t>Als iemand echt een vluchteling is (volgens de definitie) mag hij/zij niet teruggestuurd worden.</a:t>
            </a:r>
            <a:br>
              <a:rPr lang="nl-NL" sz="2600" dirty="0">
                <a:latin typeface="Arial" charset="0"/>
                <a:ea typeface="Arial" charset="0"/>
                <a:cs typeface="Arial" charset="0"/>
              </a:rPr>
            </a:br>
            <a:endParaRPr lang="nl-NL" sz="160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600" dirty="0">
                <a:latin typeface="Arial" charset="0"/>
                <a:ea typeface="Arial" charset="0"/>
                <a:cs typeface="Arial" charset="0"/>
              </a:rPr>
              <a:t>Een vluchteling moet niet alleen beschermd, maar ook geholpen worden bij het opbouwen van een nieuw leven.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625444" y="1822249"/>
            <a:ext cx="7529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Arial" charset="0"/>
                <a:ea typeface="Arial" charset="0"/>
                <a:cs typeface="Arial" charset="0"/>
              </a:rPr>
              <a:t>Waar heeft een vluchteling recht op?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6717" y="5547275"/>
            <a:ext cx="1038632" cy="1053379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5672" y="5644430"/>
            <a:ext cx="956224" cy="95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5497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Tekstvak 13"/>
          <p:cNvSpPr txBox="1"/>
          <p:nvPr/>
        </p:nvSpPr>
        <p:spPr>
          <a:xfrm>
            <a:off x="611188" y="5172593"/>
            <a:ext cx="760386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dirty="0">
                <a:latin typeface="Arial" charset="0"/>
                <a:ea typeface="Arial" charset="0"/>
                <a:cs typeface="Arial" charset="0"/>
              </a:rPr>
              <a:t>Nederland heeft het Vluchtelingenverdrag ondertekend. Wat moet Nederland dus doen?</a:t>
            </a:r>
          </a:p>
          <a:p>
            <a:endParaRPr lang="nl-NL" b="1" dirty="0">
              <a:solidFill>
                <a:srgbClr val="EC231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622763" y="1819738"/>
            <a:ext cx="7056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Arial" charset="0"/>
                <a:ea typeface="Arial" charset="0"/>
                <a:cs typeface="Arial" charset="0"/>
              </a:rPr>
              <a:t>Wat je afspreekt moet je doen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132" y="2584839"/>
            <a:ext cx="6106217" cy="2381426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814907" y="4701108"/>
            <a:ext cx="1188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1951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67081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Tekstvak 13"/>
          <p:cNvSpPr txBox="1"/>
          <p:nvPr/>
        </p:nvSpPr>
        <p:spPr>
          <a:xfrm>
            <a:off x="547033" y="5488469"/>
            <a:ext cx="7851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>
                <a:solidFill>
                  <a:srgbClr val="EC2315"/>
                </a:solidFill>
                <a:latin typeface="Arial" charset="0"/>
                <a:ea typeface="Arial" charset="0"/>
                <a:cs typeface="Arial" charset="0"/>
              </a:rPr>
              <a:t>Bekijk het filmpje </a:t>
            </a:r>
            <a:r>
              <a:rPr lang="nl-NL" sz="1400" b="1" dirty="0">
                <a:latin typeface="Arial" charset="0"/>
                <a:ea typeface="Arial" charset="0"/>
                <a:cs typeface="Arial" charset="0"/>
                <a:hlinkClick r:id="rId3"/>
              </a:rPr>
              <a:t>www.youtube.com/watch?v=mjqcAjyvW_E</a:t>
            </a:r>
            <a:r>
              <a:rPr lang="nl-NL" sz="2000" b="1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5" name="mjqcAjyvW_E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11188" y="1808163"/>
            <a:ext cx="6679738" cy="3757352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611188" y="5965448"/>
            <a:ext cx="604489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dirty="0">
                <a:latin typeface="Arial" charset="0"/>
                <a:ea typeface="Arial" charset="0"/>
                <a:cs typeface="Arial" charset="0"/>
              </a:rPr>
              <a:t>Uit welk land komt </a:t>
            </a:r>
            <a:r>
              <a:rPr lang="nl-NL" sz="2600" dirty="0" err="1">
                <a:latin typeface="Arial" charset="0"/>
                <a:ea typeface="Arial" charset="0"/>
                <a:cs typeface="Arial" charset="0"/>
              </a:rPr>
              <a:t>Amina</a:t>
            </a:r>
            <a:r>
              <a:rPr lang="nl-NL" sz="2600" dirty="0">
                <a:latin typeface="Arial" charset="0"/>
                <a:ea typeface="Arial" charset="0"/>
                <a:cs typeface="Arial" charset="0"/>
              </a:rPr>
              <a:t>?</a:t>
            </a:r>
          </a:p>
          <a:p>
            <a:r>
              <a:rPr lang="nl-NL" sz="2600" dirty="0">
                <a:latin typeface="Arial" charset="0"/>
                <a:ea typeface="Arial" charset="0"/>
                <a:cs typeface="Arial" charset="0"/>
              </a:rPr>
              <a:t>Waarom moest </a:t>
            </a:r>
            <a:r>
              <a:rPr lang="nl-NL" sz="2600" dirty="0" err="1">
                <a:latin typeface="Arial" charset="0"/>
                <a:ea typeface="Arial" charset="0"/>
                <a:cs typeface="Arial" charset="0"/>
              </a:rPr>
              <a:t>Amina</a:t>
            </a:r>
            <a:r>
              <a:rPr lang="nl-NL" sz="2600" dirty="0">
                <a:latin typeface="Arial" charset="0"/>
                <a:ea typeface="Arial" charset="0"/>
                <a:cs typeface="Arial" charset="0"/>
              </a:rPr>
              <a:t> vluchten?</a:t>
            </a:r>
          </a:p>
        </p:txBody>
      </p:sp>
    </p:spTree>
    <p:extLst>
      <p:ext uri="{BB962C8B-B14F-4D97-AF65-F5344CB8AC3E}">
        <p14:creationId xmlns:p14="http://schemas.microsoft.com/office/powerpoint/2010/main" val="13439102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" name="Picture 2" descr="https://pixabay.com/static/uploads/photo/2013/07/13/10/48/check-157822_960_720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947" y="1351511"/>
            <a:ext cx="1971892" cy="225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vak 10"/>
          <p:cNvSpPr txBox="1"/>
          <p:nvPr/>
        </p:nvSpPr>
        <p:spPr>
          <a:xfrm>
            <a:off x="2154309" y="2036597"/>
            <a:ext cx="541782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800" b="1" dirty="0">
                <a:solidFill>
                  <a:srgbClr val="EC2315"/>
                </a:solidFill>
                <a:latin typeface="Arial" charset="0"/>
                <a:ea typeface="Arial" charset="0"/>
                <a:cs typeface="Arial" charset="0"/>
              </a:rPr>
              <a:t>Veilig is…</a:t>
            </a:r>
          </a:p>
          <a:p>
            <a:endParaRPr lang="nl-NL" sz="2400" b="1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600" b="1" dirty="0">
                <a:latin typeface="Arial" charset="0"/>
                <a:ea typeface="Arial" charset="0"/>
                <a:cs typeface="Arial" charset="0"/>
              </a:rPr>
              <a:t>Naar school kunnen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600" b="1" dirty="0">
                <a:latin typeface="Arial" charset="0"/>
                <a:ea typeface="Arial" charset="0"/>
                <a:cs typeface="Arial" charset="0"/>
              </a:rPr>
              <a:t>Veilig buiten kunnen spelen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600" b="1" dirty="0">
                <a:latin typeface="Arial" charset="0"/>
                <a:ea typeface="Arial" charset="0"/>
                <a:cs typeface="Arial" charset="0"/>
              </a:rPr>
              <a:t>Iedereen heeft gelijke rechten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600" b="1" dirty="0">
                <a:latin typeface="Arial" charset="0"/>
                <a:ea typeface="Arial" charset="0"/>
                <a:cs typeface="Arial" charset="0"/>
              </a:rPr>
              <a:t>… </a:t>
            </a:r>
            <a:r>
              <a:rPr lang="nl-NL" sz="2600" i="1" dirty="0">
                <a:latin typeface="Arial" charset="0"/>
                <a:ea typeface="Arial" charset="0"/>
                <a:cs typeface="Arial" charset="0"/>
              </a:rPr>
              <a:t>vul zelf aan</a:t>
            </a:r>
          </a:p>
          <a:p>
            <a:endParaRPr lang="nl-NL" sz="2600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nl-NL" sz="2600" dirty="0">
                <a:latin typeface="Arial" charset="0"/>
                <a:ea typeface="Arial" charset="0"/>
                <a:cs typeface="Arial" charset="0"/>
              </a:rPr>
              <a:t>In welke landen voelen mensen </a:t>
            </a:r>
            <a:br>
              <a:rPr lang="nl-NL" sz="2600" dirty="0">
                <a:latin typeface="Arial" charset="0"/>
                <a:ea typeface="Arial" charset="0"/>
                <a:cs typeface="Arial" charset="0"/>
              </a:rPr>
            </a:br>
            <a:r>
              <a:rPr lang="nl-NL" sz="2600" dirty="0">
                <a:latin typeface="Arial" charset="0"/>
                <a:ea typeface="Arial" charset="0"/>
                <a:cs typeface="Arial" charset="0"/>
              </a:rPr>
              <a:t>zich wel / niet veilig?...</a:t>
            </a:r>
          </a:p>
        </p:txBody>
      </p:sp>
    </p:spTree>
    <p:extLst>
      <p:ext uri="{BB962C8B-B14F-4D97-AF65-F5344CB8AC3E}">
        <p14:creationId xmlns:p14="http://schemas.microsoft.com/office/powerpoint/2010/main" val="16176942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0826" y="-266217"/>
            <a:ext cx="9385851" cy="5499780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2095018" y="-4629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pic>
        <p:nvPicPr>
          <p:cNvPr id="5" name="Picture 3" descr="LOGO_NL_KLEU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3" y="5432425"/>
            <a:ext cx="1673225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74582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611188" y="1817506"/>
            <a:ext cx="76068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Arial" charset="0"/>
                <a:ea typeface="Arial" charset="0"/>
                <a:cs typeface="Arial" charset="0"/>
              </a:rPr>
              <a:t>Wereldwijd zijn 60 miljoen mensen op de vlucht. Ongeveer 2% komt naar Europa. En de rest?...</a:t>
            </a:r>
          </a:p>
        </p:txBody>
      </p:sp>
      <p:pic>
        <p:nvPicPr>
          <p:cNvPr id="7" name="Picture 2" descr="https://upload.wikimedia.org/wikipedia/commons/1/1a/AFAD_Kilis_kamp%C4%B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605" y="3476259"/>
            <a:ext cx="5004333" cy="332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upload.wikimedia.org/wikipedia/commons/0/08/Arbat_Transit_Camp_3-3-201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4948812"/>
            <a:ext cx="2468417" cy="185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188" y="3476259"/>
            <a:ext cx="2468417" cy="171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74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621112" y="1808163"/>
            <a:ext cx="76663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Arial" charset="0"/>
                <a:ea typeface="Arial" charset="0"/>
                <a:cs typeface="Arial" charset="0"/>
              </a:rPr>
              <a:t>Er komen al eeuwenlang migranten naar Nederland…</a:t>
            </a:r>
          </a:p>
        </p:txBody>
      </p:sp>
      <p:sp>
        <p:nvSpPr>
          <p:cNvPr id="3" name="Rechthoek 2"/>
          <p:cNvSpPr/>
          <p:nvPr/>
        </p:nvSpPr>
        <p:spPr>
          <a:xfrm>
            <a:off x="621112" y="6519446"/>
            <a:ext cx="72529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600" b="1" dirty="0">
                <a:solidFill>
                  <a:srgbClr val="EC2315"/>
                </a:solidFill>
                <a:latin typeface="Arial" charset="0"/>
                <a:ea typeface="Arial" charset="0"/>
                <a:cs typeface="Arial" charset="0"/>
              </a:rPr>
              <a:t>Klik op </a:t>
            </a:r>
            <a:r>
              <a:rPr lang="nl-NL" sz="1600" b="1" dirty="0">
                <a:solidFill>
                  <a:srgbClr val="EC2315"/>
                </a:solidFill>
                <a:latin typeface="Arial" charset="0"/>
                <a:ea typeface="Arial" charset="0"/>
                <a:cs typeface="Arial" charset="0"/>
                <a:hlinkClick r:id="rId2"/>
              </a:rPr>
              <a:t>www.youtube.com/watch?v=6Geogbr_CG4</a:t>
            </a:r>
            <a:r>
              <a:rPr lang="nl-NL" sz="1600" b="1" dirty="0">
                <a:solidFill>
                  <a:srgbClr val="EC2315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02" y="2957747"/>
            <a:ext cx="6320960" cy="356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9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856526"/>
            <a:ext cx="7886700" cy="4190037"/>
          </a:xfrm>
        </p:spPr>
        <p:txBody>
          <a:bodyPr/>
          <a:lstStyle/>
          <a:p>
            <a:pPr marL="0" indent="0" algn="ctr">
              <a:buNone/>
            </a:pPr>
            <a:endParaRPr lang="nl-NL" b="1" dirty="0"/>
          </a:p>
          <a:p>
            <a:pPr marL="0" indent="0" algn="ctr">
              <a:buNone/>
            </a:pPr>
            <a:endParaRPr lang="nl-NL" b="1" dirty="0"/>
          </a:p>
          <a:p>
            <a:pPr marL="0" indent="0" algn="ctr">
              <a:buNone/>
            </a:pPr>
            <a:r>
              <a:rPr lang="nl-NL" b="1" dirty="0"/>
              <a:t>3 stellingen over vluchtelingen</a:t>
            </a: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628650" y="3476109"/>
            <a:ext cx="3886200" cy="3025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8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z="11500" b="1" dirty="0">
                <a:solidFill>
                  <a:srgbClr val="EC2315"/>
                </a:solidFill>
                <a:latin typeface="Arial" charset="0"/>
                <a:ea typeface="Arial" charset="0"/>
                <a:cs typeface="Arial" charset="0"/>
              </a:rPr>
              <a:t>A</a:t>
            </a:r>
            <a:endParaRPr lang="nl-NL" sz="9600" b="1" dirty="0">
              <a:solidFill>
                <a:srgbClr val="EC2315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 sz="3200" dirty="0">
                <a:latin typeface="Arial" charset="0"/>
                <a:ea typeface="Arial" charset="0"/>
                <a:cs typeface="Arial" charset="0"/>
              </a:rPr>
              <a:t>Naar het raam</a:t>
            </a:r>
          </a:p>
        </p:txBody>
      </p:sp>
      <p:sp>
        <p:nvSpPr>
          <p:cNvPr id="5" name="Tijdelijke aanduiding voor inhoud 3"/>
          <p:cNvSpPr txBox="1">
            <a:spLocks/>
          </p:cNvSpPr>
          <p:nvPr/>
        </p:nvSpPr>
        <p:spPr>
          <a:xfrm>
            <a:off x="4629150" y="3476109"/>
            <a:ext cx="3886200" cy="30251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8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z="11500" b="1" dirty="0">
                <a:solidFill>
                  <a:srgbClr val="EC2315"/>
                </a:solidFill>
                <a:latin typeface="Arial" charset="0"/>
                <a:ea typeface="Arial" charset="0"/>
                <a:cs typeface="Arial" charset="0"/>
              </a:rPr>
              <a:t>B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 sz="3200" dirty="0">
                <a:latin typeface="Arial" charset="0"/>
                <a:ea typeface="Arial" charset="0"/>
                <a:cs typeface="Arial" charset="0"/>
              </a:rPr>
              <a:t>Naar de deur</a:t>
            </a:r>
          </a:p>
        </p:txBody>
      </p:sp>
    </p:spTree>
    <p:extLst>
      <p:ext uri="{BB962C8B-B14F-4D97-AF65-F5344CB8AC3E}">
        <p14:creationId xmlns:p14="http://schemas.microsoft.com/office/powerpoint/2010/main" val="350635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995422"/>
            <a:ext cx="7886700" cy="4051141"/>
          </a:xfrm>
        </p:spPr>
        <p:txBody>
          <a:bodyPr/>
          <a:lstStyle/>
          <a:p>
            <a:pPr marL="0" indent="0" algn="ctr">
              <a:buNone/>
            </a:pPr>
            <a:endParaRPr lang="nl-NL" b="1" dirty="0"/>
          </a:p>
          <a:p>
            <a:pPr marL="0" indent="0" algn="ctr">
              <a:buNone/>
            </a:pPr>
            <a:endParaRPr lang="nl-NL" b="1" dirty="0"/>
          </a:p>
          <a:p>
            <a:pPr marL="0" indent="0" algn="ctr">
              <a:buNone/>
            </a:pPr>
            <a:r>
              <a:rPr lang="nl-NL" b="1" dirty="0"/>
              <a:t>7 vragen over vluchtelingen</a:t>
            </a: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698268" y="3185163"/>
            <a:ext cx="3816581" cy="3025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8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z="11500" b="1" dirty="0">
                <a:solidFill>
                  <a:srgbClr val="EC2315"/>
                </a:solidFill>
                <a:latin typeface="Arial" charset="0"/>
                <a:ea typeface="Arial" charset="0"/>
                <a:cs typeface="Arial" charset="0"/>
              </a:rPr>
              <a:t>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 sz="2600" dirty="0">
                <a:latin typeface="Arial" charset="0"/>
                <a:ea typeface="Arial" charset="0"/>
                <a:cs typeface="Arial" charset="0"/>
              </a:rPr>
              <a:t>Ga naar het raam</a:t>
            </a:r>
          </a:p>
        </p:txBody>
      </p:sp>
      <p:sp>
        <p:nvSpPr>
          <p:cNvPr id="5" name="Tijdelijke aanduiding voor inhoud 3"/>
          <p:cNvSpPr txBox="1">
            <a:spLocks/>
          </p:cNvSpPr>
          <p:nvPr/>
        </p:nvSpPr>
        <p:spPr>
          <a:xfrm>
            <a:off x="4629150" y="3185163"/>
            <a:ext cx="3633701" cy="30251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8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z="11500" b="1" dirty="0">
                <a:solidFill>
                  <a:srgbClr val="EC2315"/>
                </a:solidFill>
                <a:latin typeface="Arial" charset="0"/>
                <a:ea typeface="Arial" charset="0"/>
                <a:cs typeface="Arial" charset="0"/>
              </a:rPr>
              <a:t>B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 sz="2600" dirty="0">
                <a:latin typeface="Arial" charset="0"/>
                <a:ea typeface="Arial" charset="0"/>
                <a:cs typeface="Arial" charset="0"/>
              </a:rPr>
              <a:t>Ga naar de deur</a:t>
            </a:r>
          </a:p>
        </p:txBody>
      </p:sp>
    </p:spTree>
    <p:extLst>
      <p:ext uri="{BB962C8B-B14F-4D97-AF65-F5344CB8AC3E}">
        <p14:creationId xmlns:p14="http://schemas.microsoft.com/office/powerpoint/2010/main" val="205995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4065" y="-204986"/>
            <a:ext cx="6431906" cy="1325563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Stelling 1 - Wat vind jij?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2890852" y="2480629"/>
            <a:ext cx="53783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i="1" dirty="0">
                <a:latin typeface="Arial" charset="0"/>
                <a:ea typeface="Arial" charset="0"/>
                <a:cs typeface="Arial" charset="0"/>
              </a:rPr>
              <a:t>“Vluchtelingen moeten in hun eigen land blijven”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2919946" y="4047153"/>
            <a:ext cx="53201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i="1" dirty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nl-NL" sz="3200" i="1" kern="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rPr>
              <a:t>Mensen die bang zijn voor hun leven en veiligheid, moeten naar een ander land kunnen”</a:t>
            </a:r>
            <a:endParaRPr lang="nl-NL" dirty="0"/>
          </a:p>
        </p:txBody>
      </p:sp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628650" y="2048641"/>
            <a:ext cx="1540972" cy="15092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8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z="11500" b="1" dirty="0">
                <a:solidFill>
                  <a:srgbClr val="EC2315"/>
                </a:solidFill>
                <a:latin typeface="Arial" charset="0"/>
                <a:ea typeface="Arial" charset="0"/>
                <a:cs typeface="Arial" charset="0"/>
              </a:rPr>
              <a:t>A</a:t>
            </a:r>
            <a:endParaRPr lang="nl-NL" sz="9600" b="1" dirty="0">
              <a:solidFill>
                <a:srgbClr val="EC231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ijdelijke aanduiding voor inhoud 3"/>
          <p:cNvSpPr txBox="1">
            <a:spLocks/>
          </p:cNvSpPr>
          <p:nvPr/>
        </p:nvSpPr>
        <p:spPr>
          <a:xfrm>
            <a:off x="628650" y="4093573"/>
            <a:ext cx="1405890" cy="15092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8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z="11500" b="1" dirty="0">
                <a:solidFill>
                  <a:srgbClr val="EC2315"/>
                </a:solidFill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337051" y="3225545"/>
            <a:ext cx="220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>
                <a:latin typeface="Arial" charset="0"/>
                <a:ea typeface="Arial" charset="0"/>
                <a:cs typeface="Arial" charset="0"/>
              </a:rPr>
              <a:t>Naar het raam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403123" y="5488114"/>
            <a:ext cx="20718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200" dirty="0">
                <a:latin typeface="Arial" charset="0"/>
                <a:ea typeface="Arial" charset="0"/>
                <a:cs typeface="Arial" charset="0"/>
              </a:rPr>
              <a:t>Naar de deur</a:t>
            </a:r>
          </a:p>
        </p:txBody>
      </p:sp>
    </p:spTree>
    <p:extLst>
      <p:ext uri="{BB962C8B-B14F-4D97-AF65-F5344CB8AC3E}">
        <p14:creationId xmlns:p14="http://schemas.microsoft.com/office/powerpoint/2010/main" val="272352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69622" y="-208152"/>
            <a:ext cx="6431906" cy="1325563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Stelling 2 - Wat vind jij?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2917767" y="1874074"/>
            <a:ext cx="546977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i="1" dirty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nl-NL" sz="3200" i="1" kern="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rPr>
              <a:t>Nederland moet geen vluchtelingen meer opnemen, want we hebben er al heel veel</a:t>
            </a:r>
            <a:r>
              <a:rPr lang="nl-NL" sz="3200" i="1" dirty="0">
                <a:latin typeface="Arial" charset="0"/>
                <a:ea typeface="Arial" charset="0"/>
                <a:cs typeface="Arial" charset="0"/>
              </a:rPr>
              <a:t>”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2992581" y="4349341"/>
            <a:ext cx="53201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i="1" dirty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nl-NL" sz="3200" i="1" kern="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rPr>
              <a:t>Een vluchteling die zich in Nederland meldt moet hulp van ons krijgen”</a:t>
            </a:r>
            <a:endParaRPr lang="nl-NL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ijdelijke aanduiding voor inhoud 2"/>
          <p:cNvSpPr txBox="1">
            <a:spLocks/>
          </p:cNvSpPr>
          <p:nvPr/>
        </p:nvSpPr>
        <p:spPr>
          <a:xfrm>
            <a:off x="628650" y="2048641"/>
            <a:ext cx="1540972" cy="15092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8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z="11500" b="1" dirty="0">
                <a:solidFill>
                  <a:srgbClr val="EC2315"/>
                </a:solidFill>
                <a:latin typeface="Arial" charset="0"/>
                <a:ea typeface="Arial" charset="0"/>
                <a:cs typeface="Arial" charset="0"/>
              </a:rPr>
              <a:t>A</a:t>
            </a:r>
            <a:endParaRPr lang="nl-NL" sz="9600" b="1" dirty="0">
              <a:solidFill>
                <a:srgbClr val="EC231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ijdelijke aanduiding voor inhoud 3"/>
          <p:cNvSpPr txBox="1">
            <a:spLocks/>
          </p:cNvSpPr>
          <p:nvPr/>
        </p:nvSpPr>
        <p:spPr>
          <a:xfrm>
            <a:off x="628650" y="4093573"/>
            <a:ext cx="1405890" cy="15092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8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z="11500" b="1" dirty="0">
                <a:solidFill>
                  <a:srgbClr val="EC2315"/>
                </a:solidFill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337051" y="3225545"/>
            <a:ext cx="220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>
                <a:latin typeface="Arial" charset="0"/>
                <a:ea typeface="Arial" charset="0"/>
                <a:cs typeface="Arial" charset="0"/>
              </a:rPr>
              <a:t>Naar het raam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403123" y="5488114"/>
            <a:ext cx="20718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200" dirty="0">
                <a:latin typeface="Arial" charset="0"/>
                <a:ea typeface="Arial" charset="0"/>
                <a:cs typeface="Arial" charset="0"/>
              </a:rPr>
              <a:t>Naar de deur</a:t>
            </a:r>
          </a:p>
        </p:txBody>
      </p:sp>
    </p:spTree>
    <p:extLst>
      <p:ext uri="{BB962C8B-B14F-4D97-AF65-F5344CB8AC3E}">
        <p14:creationId xmlns:p14="http://schemas.microsoft.com/office/powerpoint/2010/main" val="31998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1" grpId="0"/>
      <p:bldP spid="12" grpId="0"/>
      <p:bldP spid="13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69622" y="-202879"/>
            <a:ext cx="6431906" cy="1325563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Stelling 3 - Wat vind jij?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2909454" y="1760886"/>
            <a:ext cx="560589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i="1" dirty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nl-NL" sz="3200" i="1" kern="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rPr>
              <a:t>Vluchtelingen die mogen blijven, moeten zorgen dat ze snel op Nederlanders gaan lijken</a:t>
            </a:r>
            <a:r>
              <a:rPr lang="nl-NL" sz="3200" i="1" dirty="0">
                <a:latin typeface="Arial" charset="0"/>
                <a:ea typeface="Arial" charset="0"/>
                <a:cs typeface="Arial" charset="0"/>
              </a:rPr>
              <a:t>”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2909454" y="4349341"/>
            <a:ext cx="56058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i="1" dirty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nl-NL" sz="3200" i="1" kern="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rPr>
              <a:t>Vluchtelingen die hier mogen blijven, mogen hun eigen taal en cultuur behouden”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ijdelijke aanduiding voor inhoud 2"/>
          <p:cNvSpPr txBox="1">
            <a:spLocks/>
          </p:cNvSpPr>
          <p:nvPr/>
        </p:nvSpPr>
        <p:spPr>
          <a:xfrm>
            <a:off x="628650" y="2048641"/>
            <a:ext cx="1540972" cy="15092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8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z="11500" b="1" dirty="0">
                <a:solidFill>
                  <a:srgbClr val="EC2315"/>
                </a:solidFill>
                <a:latin typeface="Arial" charset="0"/>
                <a:ea typeface="Arial" charset="0"/>
                <a:cs typeface="Arial" charset="0"/>
              </a:rPr>
              <a:t>A</a:t>
            </a:r>
            <a:endParaRPr lang="nl-NL" sz="9600" b="1" dirty="0">
              <a:solidFill>
                <a:srgbClr val="EC231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ijdelijke aanduiding voor inhoud 3"/>
          <p:cNvSpPr txBox="1">
            <a:spLocks/>
          </p:cNvSpPr>
          <p:nvPr/>
        </p:nvSpPr>
        <p:spPr>
          <a:xfrm>
            <a:off x="628650" y="4093573"/>
            <a:ext cx="1405890" cy="15092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8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z="11500" b="1" dirty="0">
                <a:solidFill>
                  <a:srgbClr val="EC2315"/>
                </a:solidFill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337051" y="3225545"/>
            <a:ext cx="220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>
                <a:latin typeface="Arial" charset="0"/>
                <a:ea typeface="Arial" charset="0"/>
                <a:cs typeface="Arial" charset="0"/>
              </a:rPr>
              <a:t>Naar het raam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403123" y="5488114"/>
            <a:ext cx="20718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200" dirty="0">
                <a:latin typeface="Arial" charset="0"/>
                <a:ea typeface="Arial" charset="0"/>
                <a:cs typeface="Arial" charset="0"/>
              </a:rPr>
              <a:t>Naar de deur</a:t>
            </a:r>
          </a:p>
        </p:txBody>
      </p:sp>
    </p:spTree>
    <p:extLst>
      <p:ext uri="{BB962C8B-B14F-4D97-AF65-F5344CB8AC3E}">
        <p14:creationId xmlns:p14="http://schemas.microsoft.com/office/powerpoint/2010/main" val="389063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1" grpId="0"/>
      <p:bldP spid="12" grpId="0"/>
      <p:bldP spid="13" grpId="0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11188" y="2472646"/>
            <a:ext cx="468315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dirty="0">
                <a:latin typeface="Arial" charset="0"/>
                <a:ea typeface="Arial" charset="0"/>
                <a:cs typeface="Arial" charset="0"/>
              </a:rPr>
              <a:t>Als veel asielzoekers tegelijk aankomen: </a:t>
            </a:r>
            <a:r>
              <a:rPr lang="nl-NL" sz="2200" dirty="0">
                <a:solidFill>
                  <a:srgbClr val="EC2315"/>
                </a:solidFill>
                <a:latin typeface="Arial" charset="0"/>
                <a:ea typeface="Arial" charset="0"/>
                <a:cs typeface="Arial" charset="0"/>
              </a:rPr>
              <a:t>Noodopvang</a:t>
            </a:r>
            <a:r>
              <a:rPr lang="nl-NL" sz="2200" dirty="0">
                <a:latin typeface="Arial" charset="0"/>
                <a:ea typeface="Arial" charset="0"/>
                <a:cs typeface="Arial" charset="0"/>
              </a:rPr>
              <a:t>, bijv. in sporthallen</a:t>
            </a:r>
          </a:p>
          <a:p>
            <a:endParaRPr lang="nl-NL" sz="1600" dirty="0">
              <a:latin typeface="Arial" charset="0"/>
              <a:ea typeface="Arial" charset="0"/>
              <a:cs typeface="Arial" charset="0"/>
            </a:endParaRPr>
          </a:p>
          <a:p>
            <a:r>
              <a:rPr lang="nl-NL" sz="2200" dirty="0">
                <a:latin typeface="Arial" charset="0"/>
                <a:ea typeface="Arial" charset="0"/>
                <a:cs typeface="Arial" charset="0"/>
              </a:rPr>
              <a:t>Daarna naar: </a:t>
            </a:r>
            <a:r>
              <a:rPr lang="nl-NL" sz="2200" dirty="0">
                <a:solidFill>
                  <a:srgbClr val="EC2315"/>
                </a:solidFill>
                <a:latin typeface="Arial" charset="0"/>
                <a:ea typeface="Arial" charset="0"/>
                <a:cs typeface="Arial" charset="0"/>
              </a:rPr>
              <a:t>Aanmeldcentrum</a:t>
            </a:r>
            <a:r>
              <a:rPr lang="nl-NL" sz="2200" dirty="0">
                <a:latin typeface="Arial" charset="0"/>
                <a:ea typeface="Arial" charset="0"/>
                <a:cs typeface="Arial" charset="0"/>
              </a:rPr>
              <a:t> en wonen in een </a:t>
            </a:r>
            <a:r>
              <a:rPr lang="nl-NL" sz="2200" dirty="0">
                <a:solidFill>
                  <a:srgbClr val="EC2315"/>
                </a:solidFill>
                <a:latin typeface="Arial" charset="0"/>
                <a:ea typeface="Arial" charset="0"/>
                <a:cs typeface="Arial" charset="0"/>
              </a:rPr>
              <a:t>asielzoekerscentrum</a:t>
            </a:r>
            <a:endParaRPr lang="nl-NL" sz="2200" dirty="0">
              <a:latin typeface="Arial" charset="0"/>
              <a:ea typeface="Arial" charset="0"/>
              <a:cs typeface="Arial" charset="0"/>
            </a:endParaRPr>
          </a:p>
          <a:p>
            <a:endParaRPr lang="nl-NL" sz="1600" dirty="0">
              <a:latin typeface="Arial" charset="0"/>
              <a:ea typeface="Arial" charset="0"/>
              <a:cs typeface="Arial" charset="0"/>
            </a:endParaRPr>
          </a:p>
          <a:p>
            <a:r>
              <a:rPr lang="nl-NL" sz="2200" dirty="0">
                <a:latin typeface="Arial" charset="0"/>
                <a:ea typeface="Arial" charset="0"/>
                <a:cs typeface="Arial" charset="0"/>
              </a:rPr>
              <a:t>2 </a:t>
            </a:r>
            <a:r>
              <a:rPr lang="nl-NL" sz="2200" dirty="0">
                <a:solidFill>
                  <a:srgbClr val="EC2315"/>
                </a:solidFill>
                <a:latin typeface="Arial" charset="0"/>
                <a:ea typeface="Arial" charset="0"/>
                <a:cs typeface="Arial" charset="0"/>
              </a:rPr>
              <a:t>gesprekken</a:t>
            </a:r>
            <a:r>
              <a:rPr lang="nl-NL" sz="2200" dirty="0">
                <a:latin typeface="Arial" charset="0"/>
                <a:ea typeface="Arial" charset="0"/>
                <a:cs typeface="Arial" charset="0"/>
              </a:rPr>
              <a:t> (</a:t>
            </a:r>
            <a:r>
              <a:rPr lang="nl-NL" sz="2200" dirty="0" err="1">
                <a:latin typeface="Arial" charset="0"/>
                <a:ea typeface="Arial" charset="0"/>
                <a:cs typeface="Arial" charset="0"/>
              </a:rPr>
              <a:t>gehoren</a:t>
            </a:r>
            <a:r>
              <a:rPr lang="nl-NL" sz="2200" dirty="0">
                <a:latin typeface="Arial" charset="0"/>
                <a:ea typeface="Arial" charset="0"/>
                <a:cs typeface="Arial" charset="0"/>
              </a:rPr>
              <a:t>) met de </a:t>
            </a:r>
            <a:r>
              <a:rPr lang="nl-NL" sz="2200" dirty="0">
                <a:solidFill>
                  <a:srgbClr val="EC2315"/>
                </a:solidFill>
                <a:latin typeface="Arial" charset="0"/>
                <a:ea typeface="Arial" charset="0"/>
                <a:cs typeface="Arial" charset="0"/>
              </a:rPr>
              <a:t>IND</a:t>
            </a:r>
            <a:r>
              <a:rPr lang="nl-NL" sz="2200" dirty="0">
                <a:latin typeface="Arial" charset="0"/>
                <a:ea typeface="Arial" charset="0"/>
                <a:cs typeface="Arial" charset="0"/>
              </a:rPr>
              <a:t> (Immigratie en Naturalisatie Dienst)</a:t>
            </a:r>
          </a:p>
          <a:p>
            <a:r>
              <a:rPr lang="nl-NL" sz="2200" dirty="0">
                <a:latin typeface="Arial" charset="0"/>
                <a:ea typeface="Arial" charset="0"/>
                <a:cs typeface="Arial" charset="0"/>
              </a:rPr>
              <a:t>Asielzoeker krijgt </a:t>
            </a:r>
            <a:r>
              <a:rPr lang="nl-NL" sz="2200" dirty="0">
                <a:solidFill>
                  <a:srgbClr val="EC2315"/>
                </a:solidFill>
                <a:latin typeface="Arial" charset="0"/>
                <a:ea typeface="Arial" charset="0"/>
                <a:cs typeface="Arial" charset="0"/>
              </a:rPr>
              <a:t>hulp</a:t>
            </a:r>
            <a:r>
              <a:rPr lang="nl-NL" sz="2200" dirty="0">
                <a:latin typeface="Arial" charset="0"/>
                <a:ea typeface="Arial" charset="0"/>
                <a:cs typeface="Arial" charset="0"/>
              </a:rPr>
              <a:t> van een</a:t>
            </a:r>
          </a:p>
          <a:p>
            <a:r>
              <a:rPr lang="nl-NL" sz="2200" dirty="0">
                <a:latin typeface="Arial" charset="0"/>
                <a:ea typeface="Arial" charset="0"/>
                <a:cs typeface="Arial" charset="0"/>
              </a:rPr>
              <a:t>advocaat en </a:t>
            </a:r>
            <a:r>
              <a:rPr lang="nl-NL" sz="2200" dirty="0" err="1">
                <a:latin typeface="Arial" charset="0"/>
                <a:ea typeface="Arial" charset="0"/>
                <a:cs typeface="Arial" charset="0"/>
              </a:rPr>
              <a:t>VluchtelingenWerk</a:t>
            </a:r>
            <a:endParaRPr lang="nl-NL" sz="2200" dirty="0">
              <a:latin typeface="Arial" charset="0"/>
              <a:ea typeface="Arial" charset="0"/>
              <a:cs typeface="Arial" charset="0"/>
            </a:endParaRPr>
          </a:p>
          <a:p>
            <a:endParaRPr lang="nl-NL" sz="1600" dirty="0">
              <a:latin typeface="Arial" charset="0"/>
              <a:ea typeface="Arial" charset="0"/>
              <a:cs typeface="Arial" charset="0"/>
            </a:endParaRPr>
          </a:p>
          <a:p>
            <a:r>
              <a:rPr lang="nl-NL" sz="2200" dirty="0">
                <a:latin typeface="Arial" charset="0"/>
                <a:ea typeface="Arial" charset="0"/>
                <a:cs typeface="Arial" charset="0"/>
              </a:rPr>
              <a:t>Na 8 dagen komt de uitslag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4346" y="2730414"/>
            <a:ext cx="3680979" cy="3978003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kstvak 2"/>
          <p:cNvSpPr txBox="1"/>
          <p:nvPr/>
        </p:nvSpPr>
        <p:spPr>
          <a:xfrm>
            <a:off x="611188" y="1820857"/>
            <a:ext cx="6242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Arial" charset="0"/>
                <a:ea typeface="Arial" charset="0"/>
                <a:cs typeface="Arial" charset="0"/>
              </a:rPr>
              <a:t>Asielaanvraag in Nederland</a:t>
            </a:r>
          </a:p>
        </p:txBody>
      </p:sp>
    </p:spTree>
    <p:extLst>
      <p:ext uri="{BB962C8B-B14F-4D97-AF65-F5344CB8AC3E}">
        <p14:creationId xmlns:p14="http://schemas.microsoft.com/office/powerpoint/2010/main" val="15988893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2848" y="2398537"/>
            <a:ext cx="54178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EC2315"/>
                </a:solidFill>
                <a:latin typeface="Arial" charset="0"/>
                <a:ea typeface="Arial" charset="0"/>
                <a:cs typeface="Arial" charset="0"/>
              </a:rPr>
              <a:t>Aanvraag toegewezen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000" dirty="0">
                <a:latin typeface="Arial" charset="0"/>
                <a:ea typeface="Arial" charset="0"/>
                <a:cs typeface="Arial" charset="0"/>
              </a:rPr>
              <a:t>Asielzoeker mag blijven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000" dirty="0">
                <a:latin typeface="Arial" charset="0"/>
                <a:ea typeface="Arial" charset="0"/>
                <a:cs typeface="Arial" charset="0"/>
              </a:rPr>
              <a:t>Verhuist naar Asielzoekerscentrum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000" dirty="0">
                <a:latin typeface="Arial" charset="0"/>
                <a:ea typeface="Arial" charset="0"/>
                <a:cs typeface="Arial" charset="0"/>
              </a:rPr>
              <a:t>Voorbereiding op inburgering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000" dirty="0">
                <a:latin typeface="Arial" charset="0"/>
                <a:ea typeface="Arial" charset="0"/>
                <a:cs typeface="Arial" charset="0"/>
              </a:rPr>
              <a:t>Zoeken naar huis en werk in Nederland</a:t>
            </a:r>
          </a:p>
          <a:p>
            <a:endParaRPr lang="nl-NL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nl-NL" sz="2000" dirty="0">
                <a:solidFill>
                  <a:srgbClr val="EC2315"/>
                </a:solidFill>
                <a:latin typeface="Arial" charset="0"/>
                <a:ea typeface="Arial" charset="0"/>
                <a:cs typeface="Arial" charset="0"/>
              </a:rPr>
              <a:t>Uitstel of beroep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000" dirty="0">
                <a:latin typeface="Arial" charset="0"/>
                <a:ea typeface="Arial" charset="0"/>
                <a:cs typeface="Arial" charset="0"/>
              </a:rPr>
              <a:t>IND heeft meer tijd nodig voor onderzoek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000" dirty="0">
                <a:latin typeface="Arial" charset="0"/>
                <a:ea typeface="Arial" charset="0"/>
                <a:cs typeface="Arial" charset="0"/>
              </a:rPr>
              <a:t>Asielzoeker gaat in beroep tegen afwijzing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000" dirty="0">
                <a:latin typeface="Arial" charset="0"/>
                <a:ea typeface="Arial" charset="0"/>
                <a:cs typeface="Arial" charset="0"/>
              </a:rPr>
              <a:t>Afwachten in een asielzoekerscentrum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000" dirty="0">
                <a:latin typeface="Arial" charset="0"/>
                <a:ea typeface="Arial" charset="0"/>
                <a:cs typeface="Arial" charset="0"/>
              </a:rPr>
              <a:t>Hulp advocaten en </a:t>
            </a:r>
            <a:r>
              <a:rPr lang="nl-NL" sz="2000" dirty="0" err="1">
                <a:latin typeface="Arial" charset="0"/>
                <a:ea typeface="Arial" charset="0"/>
                <a:cs typeface="Arial" charset="0"/>
              </a:rPr>
              <a:t>VluchtelingenWerk</a:t>
            </a:r>
            <a:endParaRPr lang="nl-NL" sz="2000" dirty="0">
              <a:latin typeface="Arial" charset="0"/>
              <a:ea typeface="Arial" charset="0"/>
              <a:cs typeface="Arial" charset="0"/>
            </a:endParaRPr>
          </a:p>
          <a:p>
            <a:endParaRPr lang="nl-NL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nl-NL" sz="2000" dirty="0">
                <a:solidFill>
                  <a:srgbClr val="EC2315"/>
                </a:solidFill>
                <a:latin typeface="Arial" charset="0"/>
                <a:ea typeface="Arial" charset="0"/>
                <a:cs typeface="Arial" charset="0"/>
              </a:rPr>
              <a:t>Aanvraag afgewezen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000" dirty="0">
                <a:latin typeface="Arial" charset="0"/>
                <a:ea typeface="Arial" charset="0"/>
                <a:cs typeface="Arial" charset="0"/>
              </a:rPr>
              <a:t>Nederland binnen 4 weken verlaten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064" y="2398537"/>
            <a:ext cx="3017501" cy="4361143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kstvak 4"/>
          <p:cNvSpPr txBox="1"/>
          <p:nvPr/>
        </p:nvSpPr>
        <p:spPr>
          <a:xfrm>
            <a:off x="622763" y="1813762"/>
            <a:ext cx="6242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Arial" charset="0"/>
                <a:ea typeface="Arial" charset="0"/>
                <a:cs typeface="Arial" charset="0"/>
              </a:rPr>
              <a:t>Asielaanvraag in Nederland</a:t>
            </a:r>
          </a:p>
        </p:txBody>
      </p:sp>
    </p:spTree>
    <p:extLst>
      <p:ext uri="{BB962C8B-B14F-4D97-AF65-F5344CB8AC3E}">
        <p14:creationId xmlns:p14="http://schemas.microsoft.com/office/powerpoint/2010/main" val="17970185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622763" y="1813566"/>
            <a:ext cx="75934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Arial" charset="0"/>
                <a:ea typeface="Arial" charset="0"/>
                <a:cs typeface="Arial" charset="0"/>
              </a:rPr>
              <a:t>Je mag blijven! Wie helpt je inburgeren?</a:t>
            </a:r>
          </a:p>
        </p:txBody>
      </p:sp>
      <p:sp>
        <p:nvSpPr>
          <p:cNvPr id="3" name="Rechthoek 2"/>
          <p:cNvSpPr/>
          <p:nvPr/>
        </p:nvSpPr>
        <p:spPr>
          <a:xfrm>
            <a:off x="611188" y="6416096"/>
            <a:ext cx="72529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600" b="1" dirty="0" smtClean="0">
                <a:solidFill>
                  <a:srgbClr val="EC2315"/>
                </a:solidFill>
                <a:latin typeface="Arial" charset="0"/>
                <a:ea typeface="Arial" charset="0"/>
                <a:cs typeface="Arial" charset="0"/>
              </a:rPr>
              <a:t> Bekijk </a:t>
            </a:r>
            <a:r>
              <a:rPr lang="nl-NL" sz="1600" b="1" dirty="0">
                <a:solidFill>
                  <a:srgbClr val="EC2315"/>
                </a:solidFill>
                <a:latin typeface="Arial" charset="0"/>
                <a:ea typeface="Arial" charset="0"/>
                <a:cs typeface="Arial" charset="0"/>
              </a:rPr>
              <a:t>het filmpje  </a:t>
            </a:r>
            <a:r>
              <a:rPr lang="nl-NL" sz="1400" b="1" dirty="0">
                <a:latin typeface="Arial" charset="0"/>
                <a:ea typeface="Arial" charset="0"/>
                <a:cs typeface="Arial" charset="0"/>
                <a:hlinkClick r:id="rId3"/>
              </a:rPr>
              <a:t>www.youtube.com/watch?v=MgwZ5vEEtgA</a:t>
            </a:r>
            <a:r>
              <a:rPr lang="nl-NL" sz="1400" b="1" dirty="0">
                <a:latin typeface="Arial" charset="0"/>
                <a:ea typeface="Arial" charset="0"/>
                <a:cs typeface="Arial" charset="0"/>
              </a:rPr>
              <a:t>     </a:t>
            </a:r>
            <a:r>
              <a:rPr lang="nl-NL" sz="1600" b="1" dirty="0">
                <a:latin typeface="Arial" charset="0"/>
                <a:ea typeface="Arial" charset="0"/>
                <a:cs typeface="Arial" charset="0"/>
              </a:rPr>
              <a:t>Stop bij 1:30</a:t>
            </a:r>
          </a:p>
        </p:txBody>
      </p:sp>
      <p:pic>
        <p:nvPicPr>
          <p:cNvPr id="7" name="MgwZ5vEEtgA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77240" y="2452493"/>
            <a:ext cx="6179820" cy="396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8789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84213" y="1053853"/>
            <a:ext cx="3466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Arial" charset="0"/>
                <a:ea typeface="Arial" charset="0"/>
                <a:cs typeface="Arial" charset="0"/>
              </a:rPr>
              <a:t>Gezinshereniging</a:t>
            </a:r>
          </a:p>
        </p:txBody>
      </p:sp>
      <p:sp>
        <p:nvSpPr>
          <p:cNvPr id="3" name="Rechthoek 2"/>
          <p:cNvSpPr/>
          <p:nvPr/>
        </p:nvSpPr>
        <p:spPr>
          <a:xfrm>
            <a:off x="622763" y="1668879"/>
            <a:ext cx="20112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600" b="1" dirty="0">
                <a:solidFill>
                  <a:srgbClr val="EC2315"/>
                </a:solidFill>
                <a:latin typeface="Arial" charset="0"/>
                <a:ea typeface="Arial" charset="0"/>
                <a:cs typeface="Arial" charset="0"/>
              </a:rPr>
              <a:t>Bekijk het filmpje </a:t>
            </a:r>
            <a:r>
              <a:rPr lang="nl-NL" sz="1600" b="1" dirty="0">
                <a:latin typeface="Arial" charset="0"/>
                <a:ea typeface="Arial" charset="0"/>
                <a:cs typeface="Arial" charset="0"/>
                <a:hlinkClick r:id="rId3"/>
              </a:rPr>
              <a:t>www.youtube.com/watch?v=1kASX8BqXn4</a:t>
            </a:r>
            <a:r>
              <a:rPr lang="nl-NL" sz="1600" b="1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8" name="1kASX8BqXn4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063240" y="1674208"/>
            <a:ext cx="5090232" cy="3319014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4341464" y="4998551"/>
            <a:ext cx="35732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latin typeface="Arial" charset="0"/>
                <a:ea typeface="Arial" charset="0"/>
                <a:cs typeface="Arial" charset="0"/>
              </a:rPr>
              <a:t>Wanneer een vluchteling een verblijfsvergunning heeft gekregen, kan hij zijn gezinsleden laten overkomen naar Nederland.</a:t>
            </a:r>
          </a:p>
          <a:p>
            <a:endParaRPr lang="nl-NL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622763" y="5034131"/>
            <a:ext cx="37187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latin typeface="Arial" charset="0"/>
                <a:ea typeface="Arial" charset="0"/>
                <a:cs typeface="Arial" charset="0"/>
              </a:rPr>
              <a:t>Soms vlucht een heel gezin.</a:t>
            </a:r>
          </a:p>
          <a:p>
            <a:r>
              <a:rPr lang="nl-NL" sz="2000" dirty="0">
                <a:latin typeface="Arial" charset="0"/>
                <a:ea typeface="Arial" charset="0"/>
                <a:cs typeface="Arial" charset="0"/>
              </a:rPr>
              <a:t>Vaker vlucht alleen een vader of moeder, want vluchten is gevaarlijk en kost veel geld.</a:t>
            </a:r>
          </a:p>
        </p:txBody>
      </p:sp>
    </p:spTree>
    <p:extLst>
      <p:ext uri="{BB962C8B-B14F-4D97-AF65-F5344CB8AC3E}">
        <p14:creationId xmlns:p14="http://schemas.microsoft.com/office/powerpoint/2010/main" val="153633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611188" y="5909389"/>
            <a:ext cx="80213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600" b="1" dirty="0">
                <a:solidFill>
                  <a:srgbClr val="EC2315"/>
                </a:solidFill>
                <a:latin typeface="Arial" charset="0"/>
                <a:ea typeface="Arial" charset="0"/>
                <a:cs typeface="Arial" charset="0"/>
              </a:rPr>
              <a:t>Bekijk het filmpje </a:t>
            </a:r>
            <a:r>
              <a:rPr lang="nl-NL" sz="1400" b="1" dirty="0">
                <a:solidFill>
                  <a:srgbClr val="EC2315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200" b="1" dirty="0">
                <a:latin typeface="Arial" charset="0"/>
                <a:ea typeface="Arial" charset="0"/>
                <a:cs typeface="Arial" charset="0"/>
                <a:hlinkClick r:id="rId2"/>
              </a:rPr>
              <a:t>www.hetklokhuis.nl/tv-uitzending/1397/Asielzoekerscentrum</a:t>
            </a:r>
            <a:r>
              <a:rPr lang="nl-NL" sz="14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tot 4:15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88" y="1808163"/>
            <a:ext cx="7096504" cy="410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602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dirty="0"/>
              <a:t>Een asielzoekerscentrum in jouw woonplaats…</a:t>
            </a: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-244186" y="3476109"/>
            <a:ext cx="3886200" cy="3025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8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z="11500" b="1" dirty="0">
                <a:solidFill>
                  <a:srgbClr val="EC2315"/>
                </a:solidFill>
                <a:latin typeface="Arial" charset="0"/>
                <a:ea typeface="Arial" charset="0"/>
                <a:cs typeface="Arial" charset="0"/>
              </a:rPr>
              <a:t>A</a:t>
            </a:r>
            <a:endParaRPr lang="nl-NL" sz="9600" b="1" dirty="0">
              <a:solidFill>
                <a:srgbClr val="EC2315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 sz="3000" dirty="0">
                <a:latin typeface="Arial" charset="0"/>
                <a:ea typeface="Arial" charset="0"/>
                <a:cs typeface="Arial" charset="0"/>
              </a:rPr>
              <a:t>Ik vind het best</a:t>
            </a:r>
          </a:p>
        </p:txBody>
      </p:sp>
      <p:sp>
        <p:nvSpPr>
          <p:cNvPr id="5" name="Tijdelijke aanduiding voor inhoud 3"/>
          <p:cNvSpPr txBox="1">
            <a:spLocks/>
          </p:cNvSpPr>
          <p:nvPr/>
        </p:nvSpPr>
        <p:spPr>
          <a:xfrm>
            <a:off x="5257800" y="3494122"/>
            <a:ext cx="3886200" cy="30251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8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z="11500" b="1" dirty="0">
                <a:solidFill>
                  <a:srgbClr val="EC2315"/>
                </a:solidFill>
                <a:latin typeface="Arial" charset="0"/>
                <a:ea typeface="Arial" charset="0"/>
                <a:cs typeface="Arial" charset="0"/>
              </a:rPr>
              <a:t>C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 sz="3000" dirty="0">
                <a:latin typeface="Arial" charset="0"/>
                <a:ea typeface="Arial" charset="0"/>
                <a:cs typeface="Arial" charset="0"/>
              </a:rPr>
              <a:t>Nee, dank je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671419" y="3245276"/>
            <a:ext cx="220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>
                <a:latin typeface="Arial" charset="0"/>
                <a:ea typeface="Arial" charset="0"/>
                <a:cs typeface="Arial" charset="0"/>
              </a:rPr>
              <a:t>Naar het raam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6191251" y="3253644"/>
            <a:ext cx="20718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>
                <a:latin typeface="Arial" charset="0"/>
                <a:ea typeface="Arial" charset="0"/>
                <a:cs typeface="Arial" charset="0"/>
              </a:rPr>
              <a:t>Naar de deur</a:t>
            </a:r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2497238" y="3466464"/>
            <a:ext cx="3886200" cy="3025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8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z="11500" b="1" dirty="0">
                <a:solidFill>
                  <a:srgbClr val="EC2315"/>
                </a:solidFill>
                <a:latin typeface="Arial" charset="0"/>
                <a:ea typeface="Arial" charset="0"/>
                <a:cs typeface="Arial" charset="0"/>
              </a:rPr>
              <a:t>B</a:t>
            </a:r>
            <a:endParaRPr lang="nl-NL" sz="9600" b="1" dirty="0">
              <a:solidFill>
                <a:srgbClr val="EC2315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 sz="3000" dirty="0">
                <a:latin typeface="Arial" charset="0"/>
                <a:ea typeface="Arial" charset="0"/>
                <a:cs typeface="Arial" charset="0"/>
              </a:rPr>
              <a:t>Liever niet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3412843" y="3235631"/>
            <a:ext cx="220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>
                <a:latin typeface="Arial" charset="0"/>
                <a:ea typeface="Arial" charset="0"/>
                <a:cs typeface="Arial" charset="0"/>
              </a:rPr>
              <a:t>Midden klas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2290477" y="-123064"/>
            <a:ext cx="6431906" cy="1325563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Stel dat…</a:t>
            </a:r>
          </a:p>
        </p:txBody>
      </p:sp>
    </p:spTree>
    <p:extLst>
      <p:ext uri="{BB962C8B-B14F-4D97-AF65-F5344CB8AC3E}">
        <p14:creationId xmlns:p14="http://schemas.microsoft.com/office/powerpoint/2010/main" val="145396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611188" y="1574149"/>
            <a:ext cx="7056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Arial" charset="0"/>
                <a:ea typeface="Arial" charset="0"/>
                <a:cs typeface="Arial" charset="0"/>
              </a:rPr>
              <a:t>Veilig in Nederland, maar toch</a:t>
            </a:r>
            <a:r>
              <a:rPr lang="is-IS" sz="3200" dirty="0">
                <a:latin typeface="Arial" charset="0"/>
                <a:ea typeface="Arial" charset="0"/>
                <a:cs typeface="Arial" charset="0"/>
              </a:rPr>
              <a:t>…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611188" y="6519446"/>
            <a:ext cx="85328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600" b="1" dirty="0">
                <a:solidFill>
                  <a:srgbClr val="EC2315"/>
                </a:solidFill>
                <a:latin typeface="Arial" charset="0"/>
                <a:ea typeface="Arial" charset="0"/>
                <a:cs typeface="Arial" charset="0"/>
              </a:rPr>
              <a:t>Bekijk het filmpje </a:t>
            </a:r>
            <a:r>
              <a:rPr lang="nl-NL" sz="1600" b="1" dirty="0">
                <a:solidFill>
                  <a:srgbClr val="EC2315"/>
                </a:solidFill>
                <a:latin typeface="Arial" charset="0"/>
                <a:ea typeface="Arial" charset="0"/>
                <a:cs typeface="Arial" charset="0"/>
                <a:hlinkClick r:id="rId2"/>
              </a:rPr>
              <a:t>www.npo.nl/zapp-echt-gebeurd/02-02-2014/KN_1655514</a:t>
            </a:r>
            <a:r>
              <a:rPr lang="nl-NL" sz="1600" b="1" dirty="0">
                <a:solidFill>
                  <a:srgbClr val="EC2315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vanaf 16:00</a:t>
            </a:r>
          </a:p>
          <a:p>
            <a:endParaRPr lang="nl-NL" sz="14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188" y="2158924"/>
            <a:ext cx="8148873" cy="436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949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Vraag 1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dirty="0"/>
              <a:t>Uit welk land komen veel vluchtelingen?</a:t>
            </a: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628650" y="3476109"/>
            <a:ext cx="3886200" cy="3025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8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z="11500" b="1" dirty="0">
                <a:solidFill>
                  <a:srgbClr val="EC2315"/>
                </a:solidFill>
                <a:latin typeface="Arial" charset="0"/>
                <a:ea typeface="Arial" charset="0"/>
                <a:cs typeface="Arial" charset="0"/>
              </a:rPr>
              <a:t>A</a:t>
            </a:r>
            <a:endParaRPr lang="nl-NL" sz="9600" b="1" dirty="0">
              <a:solidFill>
                <a:srgbClr val="EC2315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 sz="2600" dirty="0">
                <a:latin typeface="Arial" charset="0"/>
                <a:ea typeface="Arial" charset="0"/>
                <a:cs typeface="Arial" charset="0"/>
              </a:rPr>
              <a:t>Uit Syrië</a:t>
            </a:r>
          </a:p>
        </p:txBody>
      </p:sp>
      <p:sp>
        <p:nvSpPr>
          <p:cNvPr id="5" name="Tijdelijke aanduiding voor inhoud 3"/>
          <p:cNvSpPr txBox="1">
            <a:spLocks/>
          </p:cNvSpPr>
          <p:nvPr/>
        </p:nvSpPr>
        <p:spPr>
          <a:xfrm>
            <a:off x="4629150" y="3476109"/>
            <a:ext cx="3886200" cy="30251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8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z="11500" b="1" dirty="0">
                <a:solidFill>
                  <a:srgbClr val="EC2315"/>
                </a:solidFill>
                <a:latin typeface="Arial" charset="0"/>
                <a:ea typeface="Arial" charset="0"/>
                <a:cs typeface="Arial" charset="0"/>
              </a:rPr>
              <a:t>B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 sz="2600" dirty="0">
                <a:latin typeface="Arial" charset="0"/>
                <a:ea typeface="Arial" charset="0"/>
                <a:cs typeface="Arial" charset="0"/>
              </a:rPr>
              <a:t>Uit Marokko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1544256" y="3245276"/>
            <a:ext cx="2138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latin typeface="Arial" charset="0"/>
                <a:ea typeface="Arial" charset="0"/>
                <a:cs typeface="Arial" charset="0"/>
              </a:rPr>
              <a:t>Naar het raam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5562601" y="3235631"/>
            <a:ext cx="2071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latin typeface="Arial" charset="0"/>
                <a:ea typeface="Arial" charset="0"/>
                <a:cs typeface="Arial" charset="0"/>
              </a:rPr>
              <a:t>Naar de deur</a:t>
            </a:r>
          </a:p>
        </p:txBody>
      </p:sp>
    </p:spTree>
    <p:extLst>
      <p:ext uri="{BB962C8B-B14F-4D97-AF65-F5344CB8AC3E}">
        <p14:creationId xmlns:p14="http://schemas.microsoft.com/office/powerpoint/2010/main" val="133882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lvl="0" indent="0">
              <a:lnSpc>
                <a:spcPct val="120000"/>
              </a:lnSpc>
              <a:buNone/>
            </a:pPr>
            <a:r>
              <a:rPr lang="nl-NL" sz="5100" b="1" dirty="0">
                <a:solidFill>
                  <a:srgbClr val="FF0000"/>
                </a:solidFill>
              </a:rPr>
              <a:t>Toneelstuk “Het Grote Vluchtelingenverhaal”</a:t>
            </a:r>
            <a:br>
              <a:rPr lang="nl-NL" sz="5100" b="1" dirty="0">
                <a:solidFill>
                  <a:srgbClr val="FF0000"/>
                </a:solidFill>
              </a:rPr>
            </a:br>
            <a:endParaRPr lang="nl-NL" sz="2200" b="1" dirty="0">
              <a:solidFill>
                <a:srgbClr val="FF0000"/>
              </a:solidFill>
            </a:endParaRPr>
          </a:p>
          <a:p>
            <a:pPr lvl="0">
              <a:lnSpc>
                <a:spcPct val="120000"/>
              </a:lnSpc>
            </a:pPr>
            <a:r>
              <a:rPr lang="nl-NL" sz="3400" dirty="0"/>
              <a:t>Bedenk en speel een kort toneelstuk. </a:t>
            </a:r>
          </a:p>
          <a:p>
            <a:pPr lvl="0">
              <a:lnSpc>
                <a:spcPct val="120000"/>
              </a:lnSpc>
            </a:pPr>
            <a:r>
              <a:rPr lang="nl-NL" sz="3400" dirty="0"/>
              <a:t>Lees eerst het informatieblad.</a:t>
            </a:r>
          </a:p>
          <a:p>
            <a:pPr lvl="0">
              <a:lnSpc>
                <a:spcPct val="120000"/>
              </a:lnSpc>
            </a:pPr>
            <a:r>
              <a:rPr lang="nl-NL" sz="3400" dirty="0"/>
              <a:t>Lees daarna de speelopdracht goed door. </a:t>
            </a:r>
          </a:p>
          <a:p>
            <a:pPr lvl="0">
              <a:lnSpc>
                <a:spcPct val="120000"/>
              </a:lnSpc>
            </a:pPr>
            <a:r>
              <a:rPr lang="nl-NL" sz="3400" dirty="0"/>
              <a:t>Praat over de sleutelvragen en verwerk die in het toneelstukje.</a:t>
            </a:r>
          </a:p>
          <a:p>
            <a:pPr lvl="0">
              <a:lnSpc>
                <a:spcPct val="120000"/>
              </a:lnSpc>
            </a:pPr>
            <a:r>
              <a:rPr lang="nl-NL" sz="3400" dirty="0"/>
              <a:t>Beeld het verhaal zonder spullen of decor uit.</a:t>
            </a:r>
          </a:p>
          <a:p>
            <a:pPr lvl="0">
              <a:lnSpc>
                <a:spcPct val="120000"/>
              </a:lnSpc>
            </a:pPr>
            <a:r>
              <a:rPr lang="nl-NL" sz="3400" dirty="0"/>
              <a:t>Door wat je zegt begrijpen de toeschouwers wat er gebeurt.</a:t>
            </a:r>
          </a:p>
          <a:p>
            <a:pPr lvl="0">
              <a:lnSpc>
                <a:spcPct val="120000"/>
              </a:lnSpc>
            </a:pPr>
            <a:r>
              <a:rPr lang="nl-NL" sz="3400" dirty="0"/>
              <a:t>Eén persoon kan meerdere rollen spelen.</a:t>
            </a:r>
          </a:p>
          <a:p>
            <a:pPr lvl="0">
              <a:lnSpc>
                <a:spcPct val="120000"/>
              </a:lnSpc>
            </a:pPr>
            <a:r>
              <a:rPr lang="nl-NL" sz="3400" dirty="0"/>
              <a:t>Het toneelstukje mag niet langer dan 3 minuten duren.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799549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49" y="1825624"/>
            <a:ext cx="8178921" cy="4876117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nl-NL" sz="5100" b="1" dirty="0" err="1">
                <a:solidFill>
                  <a:srgbClr val="FF0000"/>
                </a:solidFill>
              </a:rPr>
              <a:t>Webquest</a:t>
            </a:r>
            <a:r>
              <a:rPr lang="nl-NL" sz="5100" b="1" dirty="0">
                <a:solidFill>
                  <a:srgbClr val="FF0000"/>
                </a:solidFill>
              </a:rPr>
              <a:t> “Vluchtig Nieuws” – krant</a:t>
            </a:r>
            <a:br>
              <a:rPr lang="nl-NL" sz="5100" b="1" dirty="0">
                <a:solidFill>
                  <a:srgbClr val="FF0000"/>
                </a:solidFill>
              </a:rPr>
            </a:br>
            <a:endParaRPr lang="nl-NL" sz="1900" b="1" dirty="0">
              <a:solidFill>
                <a:srgbClr val="FF0000"/>
              </a:solidFill>
            </a:endParaRPr>
          </a:p>
          <a:p>
            <a:pPr lvl="0"/>
            <a:r>
              <a:rPr lang="nl-NL" sz="3000" dirty="0"/>
              <a:t>E-mail van de hoofdredacteur van “Vluchtig Nieuws”:</a:t>
            </a:r>
            <a:br>
              <a:rPr lang="nl-NL" sz="3000" dirty="0"/>
            </a:br>
            <a:endParaRPr lang="nl-NL" sz="3000" dirty="0"/>
          </a:p>
          <a:p>
            <a:pPr marL="0" lvl="0" indent="0">
              <a:lnSpc>
                <a:spcPct val="120000"/>
              </a:lnSpc>
              <a:buNone/>
              <a:tabLst>
                <a:tab pos="630238" algn="l"/>
              </a:tabLst>
            </a:pPr>
            <a:r>
              <a:rPr lang="nl-NL" sz="3000" dirty="0"/>
              <a:t>	</a:t>
            </a:r>
            <a:r>
              <a:rPr lang="nl-NL" sz="3000" i="1" dirty="0"/>
              <a:t>“Ik wil graag een speciale editie maken van de 	vluchtelingenkrant. Willen jullie helpen?”</a:t>
            </a:r>
            <a:br>
              <a:rPr lang="nl-NL" sz="3000" i="1" dirty="0"/>
            </a:br>
            <a:endParaRPr lang="nl-NL" sz="3000" i="1" dirty="0"/>
          </a:p>
          <a:p>
            <a:pPr lvl="0">
              <a:lnSpc>
                <a:spcPct val="120000"/>
              </a:lnSpc>
            </a:pPr>
            <a:r>
              <a:rPr lang="nl-NL" sz="3000" dirty="0"/>
              <a:t>Elk groepje vult twee pagina’s over een thema.</a:t>
            </a:r>
          </a:p>
          <a:p>
            <a:pPr lvl="0">
              <a:lnSpc>
                <a:spcPct val="120000"/>
              </a:lnSpc>
            </a:pPr>
            <a:r>
              <a:rPr lang="nl-NL" sz="3000" dirty="0"/>
              <a:t>Lees eerst het informatieblad bij het thema.</a:t>
            </a:r>
          </a:p>
          <a:p>
            <a:pPr lvl="0">
              <a:lnSpc>
                <a:spcPct val="120000"/>
              </a:lnSpc>
            </a:pPr>
            <a:r>
              <a:rPr lang="nl-NL" sz="3000" dirty="0"/>
              <a:t>Maak gebruik van de websites op het werkblad, zoek zelf ook.</a:t>
            </a:r>
          </a:p>
          <a:p>
            <a:pPr lvl="0">
              <a:lnSpc>
                <a:spcPct val="120000"/>
              </a:lnSpc>
            </a:pPr>
            <a:r>
              <a:rPr lang="nl-NL" sz="3000" dirty="0"/>
              <a:t>Knippen en plakken met de computer mag, maar schrijf de teksten wel in je eigen woorden.</a:t>
            </a:r>
          </a:p>
          <a:p>
            <a:pPr lvl="0">
              <a:lnSpc>
                <a:spcPct val="120000"/>
              </a:lnSpc>
            </a:pPr>
            <a:r>
              <a:rPr lang="nl-NL" sz="3000" dirty="0"/>
              <a:t>Bedenk ook een paar korte “Wist je </a:t>
            </a:r>
            <a:r>
              <a:rPr lang="nl-NL" sz="3000" dirty="0" err="1"/>
              <a:t>dat-jes</a:t>
            </a:r>
            <a:r>
              <a:rPr lang="nl-NL" sz="3000" dirty="0"/>
              <a:t>” of quizvragen.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3981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Antwoord 1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dirty="0"/>
              <a:t>Uit welk land komen veel vluchtelingen?</a:t>
            </a: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628650" y="3476109"/>
            <a:ext cx="3886200" cy="3025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8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z="11500" b="1" dirty="0">
                <a:solidFill>
                  <a:srgbClr val="EC2315"/>
                </a:solidFill>
                <a:latin typeface="Arial" charset="0"/>
                <a:ea typeface="Arial" charset="0"/>
                <a:cs typeface="Arial" charset="0"/>
              </a:rPr>
              <a:t>A</a:t>
            </a:r>
            <a:endParaRPr lang="nl-NL" sz="9600" b="1" dirty="0">
              <a:solidFill>
                <a:srgbClr val="EC2315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 sz="2600" dirty="0">
                <a:latin typeface="Arial" charset="0"/>
                <a:ea typeface="Arial" charset="0"/>
                <a:cs typeface="Arial" charset="0"/>
              </a:rPr>
              <a:t>Uit Syrië</a:t>
            </a:r>
          </a:p>
        </p:txBody>
      </p:sp>
      <p:sp>
        <p:nvSpPr>
          <p:cNvPr id="5" name="Tijdelijke aanduiding voor inhoud 3"/>
          <p:cNvSpPr txBox="1">
            <a:spLocks/>
          </p:cNvSpPr>
          <p:nvPr/>
        </p:nvSpPr>
        <p:spPr>
          <a:xfrm>
            <a:off x="4629150" y="3476109"/>
            <a:ext cx="3886200" cy="30251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8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z="11500" b="1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B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 sz="260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Uit Marokko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787" y="4252703"/>
            <a:ext cx="931762" cy="931762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707" y="4252703"/>
            <a:ext cx="931762" cy="93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501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Vraag 2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dirty="0"/>
              <a:t>Een vluchteling is iemand die</a:t>
            </a:r>
            <a:r>
              <a:rPr lang="is-IS" dirty="0"/>
              <a:t>…</a:t>
            </a:r>
            <a:endParaRPr lang="nl-NL" dirty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628650" y="3476109"/>
            <a:ext cx="3886200" cy="3025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8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z="11500" b="1" dirty="0">
                <a:solidFill>
                  <a:srgbClr val="EC2315"/>
                </a:solidFill>
                <a:latin typeface="Arial" charset="0"/>
                <a:ea typeface="Arial" charset="0"/>
                <a:cs typeface="Arial" charset="0"/>
              </a:rPr>
              <a:t>A</a:t>
            </a:r>
            <a:endParaRPr lang="nl-NL" sz="9600" b="1" dirty="0">
              <a:solidFill>
                <a:srgbClr val="EC2315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s-IS" sz="2600" dirty="0">
                <a:latin typeface="Arial" charset="0"/>
                <a:ea typeface="Arial" charset="0"/>
                <a:cs typeface="Arial" charset="0"/>
              </a:rPr>
              <a:t>…</a:t>
            </a:r>
            <a:r>
              <a:rPr lang="nl-NL" sz="2600" dirty="0">
                <a:latin typeface="Arial" charset="0"/>
                <a:ea typeface="Arial" charset="0"/>
                <a:cs typeface="Arial" charset="0"/>
              </a:rPr>
              <a:t>in zijn eigen land </a:t>
            </a:r>
            <a:br>
              <a:rPr lang="nl-NL" sz="2600" dirty="0">
                <a:latin typeface="Arial" charset="0"/>
                <a:ea typeface="Arial" charset="0"/>
                <a:cs typeface="Arial" charset="0"/>
              </a:rPr>
            </a:br>
            <a:r>
              <a:rPr lang="nl-NL" sz="2600" dirty="0">
                <a:latin typeface="Arial" charset="0"/>
                <a:ea typeface="Arial" charset="0"/>
                <a:cs typeface="Arial" charset="0"/>
              </a:rPr>
              <a:t>niet veilig is</a:t>
            </a:r>
          </a:p>
        </p:txBody>
      </p:sp>
      <p:sp>
        <p:nvSpPr>
          <p:cNvPr id="5" name="Tijdelijke aanduiding voor inhoud 3"/>
          <p:cNvSpPr txBox="1">
            <a:spLocks/>
          </p:cNvSpPr>
          <p:nvPr/>
        </p:nvSpPr>
        <p:spPr>
          <a:xfrm>
            <a:off x="4629150" y="3476109"/>
            <a:ext cx="3886200" cy="30251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8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z="11500" b="1" dirty="0">
                <a:solidFill>
                  <a:srgbClr val="EC2315"/>
                </a:solidFill>
                <a:latin typeface="Arial" charset="0"/>
                <a:ea typeface="Arial" charset="0"/>
                <a:cs typeface="Arial" charset="0"/>
              </a:rPr>
              <a:t>B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s-IS" sz="2600" dirty="0">
                <a:latin typeface="Arial" charset="0"/>
                <a:ea typeface="Arial" charset="0"/>
                <a:cs typeface="Arial" charset="0"/>
              </a:rPr>
              <a:t>…h</a:t>
            </a:r>
            <a:r>
              <a:rPr lang="nl-NL" sz="2600" dirty="0" err="1">
                <a:latin typeface="Arial" charset="0"/>
                <a:ea typeface="Arial" charset="0"/>
                <a:cs typeface="Arial" charset="0"/>
              </a:rPr>
              <a:t>eel</a:t>
            </a:r>
            <a:r>
              <a:rPr lang="nl-NL" sz="2600" dirty="0">
                <a:latin typeface="Arial" charset="0"/>
                <a:ea typeface="Arial" charset="0"/>
                <a:cs typeface="Arial" charset="0"/>
              </a:rPr>
              <a:t> arm is en in Nederland een baan wil zoeken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1544256" y="3245276"/>
            <a:ext cx="2138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latin typeface="Arial" charset="0"/>
                <a:ea typeface="Arial" charset="0"/>
                <a:cs typeface="Arial" charset="0"/>
              </a:rPr>
              <a:t>Naar het raam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5562601" y="3235631"/>
            <a:ext cx="2071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latin typeface="Arial" charset="0"/>
                <a:ea typeface="Arial" charset="0"/>
                <a:cs typeface="Arial" charset="0"/>
              </a:rPr>
              <a:t>Naar de deur</a:t>
            </a:r>
          </a:p>
        </p:txBody>
      </p:sp>
    </p:spTree>
    <p:extLst>
      <p:ext uri="{BB962C8B-B14F-4D97-AF65-F5344CB8AC3E}">
        <p14:creationId xmlns:p14="http://schemas.microsoft.com/office/powerpoint/2010/main" val="211068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Antwoord 2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dirty="0"/>
              <a:t>Een vluchteling is iemand die</a:t>
            </a:r>
            <a:r>
              <a:rPr lang="is-IS" dirty="0"/>
              <a:t>…</a:t>
            </a:r>
            <a:endParaRPr lang="nl-NL" dirty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628650" y="3476109"/>
            <a:ext cx="3886200" cy="3025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8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z="11500" b="1" dirty="0">
                <a:solidFill>
                  <a:srgbClr val="EC2315"/>
                </a:solidFill>
                <a:latin typeface="Arial" charset="0"/>
                <a:ea typeface="Arial" charset="0"/>
                <a:cs typeface="Arial" charset="0"/>
              </a:rPr>
              <a:t>A</a:t>
            </a:r>
            <a:endParaRPr lang="nl-NL" sz="9600" b="1" dirty="0">
              <a:solidFill>
                <a:srgbClr val="EC2315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s-IS" sz="2600" dirty="0">
                <a:latin typeface="Arial" charset="0"/>
                <a:ea typeface="Arial" charset="0"/>
                <a:cs typeface="Arial" charset="0"/>
              </a:rPr>
              <a:t>…i</a:t>
            </a:r>
            <a:r>
              <a:rPr lang="nl-NL" sz="2600" dirty="0">
                <a:latin typeface="Arial" charset="0"/>
                <a:ea typeface="Arial" charset="0"/>
                <a:cs typeface="Arial" charset="0"/>
              </a:rPr>
              <a:t>n zijn eigen land </a:t>
            </a:r>
            <a:br>
              <a:rPr lang="nl-NL" sz="2600" dirty="0">
                <a:latin typeface="Arial" charset="0"/>
                <a:ea typeface="Arial" charset="0"/>
                <a:cs typeface="Arial" charset="0"/>
              </a:rPr>
            </a:br>
            <a:r>
              <a:rPr lang="nl-NL" sz="2600" dirty="0">
                <a:latin typeface="Arial" charset="0"/>
                <a:ea typeface="Arial" charset="0"/>
                <a:cs typeface="Arial" charset="0"/>
              </a:rPr>
              <a:t>niet veilig is</a:t>
            </a:r>
          </a:p>
        </p:txBody>
      </p:sp>
      <p:sp>
        <p:nvSpPr>
          <p:cNvPr id="5" name="Tijdelijke aanduiding voor inhoud 3"/>
          <p:cNvSpPr txBox="1">
            <a:spLocks/>
          </p:cNvSpPr>
          <p:nvPr/>
        </p:nvSpPr>
        <p:spPr>
          <a:xfrm>
            <a:off x="4629150" y="3476109"/>
            <a:ext cx="3886200" cy="30251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8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z="11500" b="1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B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s-IS" sz="260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…h</a:t>
            </a:r>
            <a:r>
              <a:rPr lang="nl-NL" sz="2600" dirty="0" err="1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eel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 arm is en in Nederland een baan wil zoeken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787" y="4252703"/>
            <a:ext cx="931762" cy="931762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707" y="4252703"/>
            <a:ext cx="931762" cy="93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025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Vraag 3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944547"/>
            <a:ext cx="7886700" cy="42324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3000" dirty="0"/>
              <a:t>Als een vluchteling in Nederland bescherming vraagt, dan noemen we hem</a:t>
            </a:r>
            <a:r>
              <a:rPr lang="is-IS" sz="3000" dirty="0"/>
              <a:t>…</a:t>
            </a:r>
            <a:endParaRPr lang="nl-NL" sz="3000" dirty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628650" y="3476109"/>
            <a:ext cx="3886200" cy="3025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8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z="11500" b="1" dirty="0">
                <a:solidFill>
                  <a:srgbClr val="EC2315"/>
                </a:solidFill>
                <a:latin typeface="Arial" charset="0"/>
                <a:ea typeface="Arial" charset="0"/>
                <a:cs typeface="Arial" charset="0"/>
              </a:rPr>
              <a:t>A</a:t>
            </a:r>
            <a:endParaRPr lang="nl-NL" sz="9600" b="1" dirty="0">
              <a:solidFill>
                <a:srgbClr val="EC2315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s-IS" sz="2600" dirty="0">
                <a:latin typeface="Arial" charset="0"/>
                <a:ea typeface="Arial" charset="0"/>
                <a:cs typeface="Arial" charset="0"/>
              </a:rPr>
              <a:t>…e</a:t>
            </a:r>
            <a:r>
              <a:rPr lang="nl-NL" sz="2600" dirty="0">
                <a:latin typeface="Arial" charset="0"/>
                <a:ea typeface="Arial" charset="0"/>
                <a:cs typeface="Arial" charset="0"/>
              </a:rPr>
              <a:t>en gelukszoeker</a:t>
            </a:r>
          </a:p>
        </p:txBody>
      </p:sp>
      <p:sp>
        <p:nvSpPr>
          <p:cNvPr id="5" name="Tijdelijke aanduiding voor inhoud 3"/>
          <p:cNvSpPr txBox="1">
            <a:spLocks/>
          </p:cNvSpPr>
          <p:nvPr/>
        </p:nvSpPr>
        <p:spPr>
          <a:xfrm>
            <a:off x="4629150" y="3476109"/>
            <a:ext cx="3886200" cy="30251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8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z="11500" b="1" dirty="0">
                <a:solidFill>
                  <a:srgbClr val="EC2315"/>
                </a:solidFill>
                <a:latin typeface="Arial" charset="0"/>
                <a:ea typeface="Arial" charset="0"/>
                <a:cs typeface="Arial" charset="0"/>
              </a:rPr>
              <a:t>B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s-IS" sz="2600" dirty="0">
                <a:latin typeface="Arial" charset="0"/>
                <a:ea typeface="Arial" charset="0"/>
                <a:cs typeface="Arial" charset="0"/>
              </a:rPr>
              <a:t>…e</a:t>
            </a:r>
            <a:r>
              <a:rPr lang="nl-NL" sz="2600" dirty="0">
                <a:latin typeface="Arial" charset="0"/>
                <a:ea typeface="Arial" charset="0"/>
                <a:cs typeface="Arial" charset="0"/>
              </a:rPr>
              <a:t>en asielzoeker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1544256" y="3245276"/>
            <a:ext cx="2138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latin typeface="Arial" charset="0"/>
                <a:ea typeface="Arial" charset="0"/>
                <a:cs typeface="Arial" charset="0"/>
              </a:rPr>
              <a:t>Naar het raam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5562601" y="3235631"/>
            <a:ext cx="2071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latin typeface="Arial" charset="0"/>
                <a:ea typeface="Arial" charset="0"/>
                <a:cs typeface="Arial" charset="0"/>
              </a:rPr>
              <a:t>Naar de deur</a:t>
            </a:r>
          </a:p>
        </p:txBody>
      </p:sp>
    </p:spTree>
    <p:extLst>
      <p:ext uri="{BB962C8B-B14F-4D97-AF65-F5344CB8AC3E}">
        <p14:creationId xmlns:p14="http://schemas.microsoft.com/office/powerpoint/2010/main" val="113796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Antwoord 3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956118"/>
            <a:ext cx="7886700" cy="41050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3000" dirty="0"/>
              <a:t>Als een vluchteling in Nederland bescherming vraagt, dan noemen we hem</a:t>
            </a:r>
            <a:r>
              <a:rPr lang="is-IS" sz="3000" dirty="0"/>
              <a:t>…</a:t>
            </a:r>
            <a:endParaRPr lang="nl-NL" sz="3000" dirty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628650" y="3476109"/>
            <a:ext cx="3886200" cy="3025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8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z="11500" b="1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A</a:t>
            </a:r>
            <a:endParaRPr lang="nl-NL" sz="9600" b="1" dirty="0">
              <a:solidFill>
                <a:schemeClr val="bg1">
                  <a:lumMod val="6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s-IS" sz="260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…e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en gelukszoeker</a:t>
            </a:r>
          </a:p>
        </p:txBody>
      </p:sp>
      <p:sp>
        <p:nvSpPr>
          <p:cNvPr id="5" name="Tijdelijke aanduiding voor inhoud 3"/>
          <p:cNvSpPr txBox="1">
            <a:spLocks/>
          </p:cNvSpPr>
          <p:nvPr/>
        </p:nvSpPr>
        <p:spPr>
          <a:xfrm>
            <a:off x="4629150" y="3476109"/>
            <a:ext cx="3886200" cy="30251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8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Solex OT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z="11500" b="1" dirty="0">
                <a:solidFill>
                  <a:srgbClr val="EC2315"/>
                </a:solidFill>
                <a:latin typeface="Arial" charset="0"/>
                <a:ea typeface="Arial" charset="0"/>
                <a:cs typeface="Arial" charset="0"/>
              </a:rPr>
              <a:t>B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s-IS" sz="2600" dirty="0">
                <a:latin typeface="Arial" charset="0"/>
                <a:ea typeface="Arial" charset="0"/>
                <a:cs typeface="Arial" charset="0"/>
              </a:rPr>
              <a:t>…e</a:t>
            </a:r>
            <a:r>
              <a:rPr lang="nl-NL" sz="2600" dirty="0">
                <a:latin typeface="Arial" charset="0"/>
                <a:ea typeface="Arial" charset="0"/>
                <a:cs typeface="Arial" charset="0"/>
              </a:rPr>
              <a:t>en asielzoeker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787" y="4252703"/>
            <a:ext cx="931762" cy="931762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707" y="4252703"/>
            <a:ext cx="931762" cy="93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72359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3189</TotalTime>
  <Words>1073</Words>
  <Application>Microsoft Office PowerPoint</Application>
  <PresentationFormat>Diavoorstelling (4:3)</PresentationFormat>
  <Paragraphs>238</Paragraphs>
  <Slides>41</Slides>
  <Notes>0</Notes>
  <HiddenSlides>0</HiddenSlides>
  <MMClips>3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41</vt:i4>
      </vt:variant>
    </vt:vector>
  </HeadingPairs>
  <TitlesOfParts>
    <vt:vector size="46" baseType="lpstr">
      <vt:lpstr>SimSun</vt:lpstr>
      <vt:lpstr>Arial</vt:lpstr>
      <vt:lpstr>Calibri</vt:lpstr>
      <vt:lpstr>Solex OT</vt:lpstr>
      <vt:lpstr>Kantoorthema</vt:lpstr>
      <vt:lpstr>VluchtelingenWerk Nederland</vt:lpstr>
      <vt:lpstr>PowerPoint-presentatie</vt:lpstr>
      <vt:lpstr>PowerPoint-presentatie</vt:lpstr>
      <vt:lpstr>Vraag 1</vt:lpstr>
      <vt:lpstr>Antwoord 1</vt:lpstr>
      <vt:lpstr>Vraag 2</vt:lpstr>
      <vt:lpstr>Antwoord 2</vt:lpstr>
      <vt:lpstr>Vraag 3</vt:lpstr>
      <vt:lpstr>Antwoord 3</vt:lpstr>
      <vt:lpstr>Vraag 4</vt:lpstr>
      <vt:lpstr>Antwoord 4</vt:lpstr>
      <vt:lpstr>Vraag 5</vt:lpstr>
      <vt:lpstr>Antwoord 5</vt:lpstr>
      <vt:lpstr>Vraag 6</vt:lpstr>
      <vt:lpstr>Antwoord 6</vt:lpstr>
      <vt:lpstr>Vraag 7</vt:lpstr>
      <vt:lpstr>Antwoord 7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Stelling 1 - Wat vind jij?</vt:lpstr>
      <vt:lpstr>Stelling 2 - Wat vind jij?</vt:lpstr>
      <vt:lpstr>Stelling 3 - Wat vind jij?</vt:lpstr>
      <vt:lpstr>PowerPoint-presentatie</vt:lpstr>
      <vt:lpstr>PowerPoint-presentatie</vt:lpstr>
      <vt:lpstr>PowerPoint-presentatie</vt:lpstr>
      <vt:lpstr>PowerPoint-presentatie</vt:lpstr>
      <vt:lpstr>PowerPoint-presentatie</vt:lpstr>
      <vt:lpstr>Stel dat…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Vluchtelingen</dc:title>
  <dc:creator>Arend Pottjegort</dc:creator>
  <cp:lastModifiedBy>Laura Wiegant</cp:lastModifiedBy>
  <cp:revision>141</cp:revision>
  <dcterms:created xsi:type="dcterms:W3CDTF">2016-01-26T08:36:36Z</dcterms:created>
  <dcterms:modified xsi:type="dcterms:W3CDTF">2019-01-30T15:06:23Z</dcterms:modified>
</cp:coreProperties>
</file>